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69" r:id="rId2"/>
    <p:sldMasterId id="2147483996" r:id="rId3"/>
    <p:sldMasterId id="2147483674" r:id="rId4"/>
    <p:sldMasterId id="2147483676" r:id="rId5"/>
  </p:sldMasterIdLst>
  <p:notesMasterIdLst>
    <p:notesMasterId r:id="rId36"/>
  </p:notesMasterIdLst>
  <p:handoutMasterIdLst>
    <p:handoutMasterId r:id="rId37"/>
  </p:handoutMasterIdLst>
  <p:sldIdLst>
    <p:sldId id="1536" r:id="rId6"/>
    <p:sldId id="1608" r:id="rId7"/>
    <p:sldId id="1625" r:id="rId8"/>
    <p:sldId id="1624" r:id="rId9"/>
    <p:sldId id="1560" r:id="rId10"/>
    <p:sldId id="1645" r:id="rId11"/>
    <p:sldId id="1650" r:id="rId12"/>
    <p:sldId id="1556" r:id="rId13"/>
    <p:sldId id="1557" r:id="rId14"/>
    <p:sldId id="1610" r:id="rId15"/>
    <p:sldId id="1552" r:id="rId16"/>
    <p:sldId id="1628" r:id="rId17"/>
    <p:sldId id="1632" r:id="rId18"/>
    <p:sldId id="1629" r:id="rId19"/>
    <p:sldId id="1554" r:id="rId20"/>
    <p:sldId id="1544" r:id="rId21"/>
    <p:sldId id="1618" r:id="rId22"/>
    <p:sldId id="1613" r:id="rId23"/>
    <p:sldId id="1636" r:id="rId24"/>
    <p:sldId id="1687" r:id="rId25"/>
    <p:sldId id="1688" r:id="rId26"/>
    <p:sldId id="1079" r:id="rId27"/>
    <p:sldId id="765" r:id="rId28"/>
    <p:sldId id="767" r:id="rId29"/>
    <p:sldId id="769" r:id="rId30"/>
    <p:sldId id="1098" r:id="rId31"/>
    <p:sldId id="1661" r:id="rId32"/>
    <p:sldId id="1684" r:id="rId33"/>
    <p:sldId id="1602" r:id="rId34"/>
    <p:sldId id="1689" r:id="rId3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0033"/>
    <a:srgbClr val="FF9900"/>
    <a:srgbClr val="003366"/>
    <a:srgbClr val="0000FF"/>
    <a:srgbClr val="EAEAEA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02" autoAdjust="0"/>
  </p:normalViewPr>
  <p:slideViewPr>
    <p:cSldViewPr>
      <p:cViewPr varScale="1">
        <p:scale>
          <a:sx n="110" d="100"/>
          <a:sy n="110" d="100"/>
        </p:scale>
        <p:origin x="168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181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CD7AE358-045D-4236-B50C-0370E175B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39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7F2C8F8-4E82-48A1-A21A-406ECAFBA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932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82312-2234-4B28-B0B2-E64B2E5336F2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14AB4-C60C-4526-B5E3-A43F4F131E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39E15-7DE8-4180-B8CE-F12A5393F843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B31AF-0960-497C-8937-A0B01CEED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779F4-FBA5-44DD-8840-BA58FEA862DF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AF23D-D41C-48AF-AE2D-F0BFB5BAB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2806B-EC1B-4BC0-B99B-B2F58C3BACB1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66C26-BE84-4FB9-A30B-4BD555DFEE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A651A-B366-4049-9249-E60219D89C6E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1B064-5C7E-4E7B-885E-CDE1F2E95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24DAC-0F85-45E1-B463-0C70824BACDA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12569-ABF5-46FF-9923-7CC61AF32E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07A0A-AB34-446F-82AD-8136B9578997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6CA93-137D-471C-ACC2-96A2862B45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EB267-39C1-4717-A697-A89C3F384C68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2C1C6-654C-493F-9958-E34AAF9397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D65CF-0DB9-4FA1-82E0-73E844E3166D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9713C-0DDB-4A2E-A0FC-D20D9B2AA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C56A1-720C-4D85-A324-3992CBCD9E58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5F8F7-5307-48C4-8BED-0B01DD6E08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2B0DB-EE45-4050-AC36-4A2312D6BBAD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36B6F-09BC-4D2C-961D-9ADC49D27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5990F-B5FB-4F28-B773-F4234AEEBD32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532A8-A5E5-437A-BAF3-F06E12431A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8C745-3CDF-487E-A2F0-3A157330B003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/>
              <a:t>uhygtfrdess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09F3E-D7D7-436C-9A63-DECE9AFE2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694D0-C5ED-4AB3-980A-9316FDB3D66E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8BB3-3D1F-417D-949F-C4BAE8E79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57B67-A330-4730-80A5-0173708D9F10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692D6-2511-4C08-BE2B-5424521F2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2B608-3D75-4E54-848B-7E1A369D093A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2CDD4-7479-41FC-8407-044816DF6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708FD-A900-4820-A4D0-BCF53CB56262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7ED76-9D74-4928-AA2A-E337ACF9D1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9479A-4D37-44BD-BF7E-0673B1540C92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C2724-A05B-4BF7-B80F-BB4AC0993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FC4EB6-5C33-4E1A-9425-02D2726E9FC4}" type="datetime1">
              <a:rPr lang="en-US" smtClean="0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5925A2-CF7B-4335-9654-388FE0A560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68D83-6A2E-4DEC-AB95-0636934AB8E0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1E345-973C-45A2-BB2B-17F8497BE8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3C971-BBE4-46CF-B82C-84DB4BDC5CD0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8C2FB-AF7C-47A4-B6C6-5D91BC8822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8538D-A697-4526-9DFE-9318ED32A720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733AF-1D55-4194-A807-E7335A4C5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2779B-5E77-4980-9170-604F30A5116E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0B03E-143E-4C63-AA4D-2794E0AD9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Picture 9" descr="logo_mls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305550"/>
            <a:ext cx="73342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logo_mls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667000" y="2209800"/>
            <a:ext cx="6477000" cy="333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fld id="{6CCF8903-C6EA-4B26-A8A3-F129EF78717A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 sz="1200" b="1" i="1">
                <a:solidFill>
                  <a:srgbClr val="800000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sz="1200">
                <a:solidFill>
                  <a:srgbClr val="800000"/>
                </a:solidFill>
                <a:latin typeface="+mj-lt"/>
              </a:defRPr>
            </a:lvl1pPr>
          </a:lstStyle>
          <a:p>
            <a:pPr>
              <a:defRPr/>
            </a:pPr>
            <a:fld id="{4C208566-1404-4A1C-822F-59416098C1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  <a:gradFill>
            <a:gsLst>
              <a:gs pos="0">
                <a:srgbClr val="EAEAEA">
                  <a:alpha val="25000"/>
                </a:srgbClr>
              </a:gs>
              <a:gs pos="100000">
                <a:srgbClr val="800000">
                  <a:alpha val="67000"/>
                </a:srgbClr>
              </a:gs>
            </a:gsLst>
          </a:gradFill>
        </p:spPr>
        <p:txBody>
          <a:bodyPr/>
          <a:lstStyle>
            <a:lvl1pPr>
              <a:defRPr sz="4000"/>
            </a:lvl1pPr>
          </a:lstStyle>
          <a:p>
            <a:r>
              <a:rPr lang="en-US" altLang="en-US"/>
              <a:t>hgtfredsdf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4057650"/>
            <a:ext cx="6553200" cy="1752600"/>
          </a:xfrm>
          <a:ln>
            <a:solidFill>
              <a:srgbClr val="990033"/>
            </a:solidFill>
          </a:ln>
        </p:spPr>
        <p:txBody>
          <a:bodyPr/>
          <a:lstStyle>
            <a:lvl1pPr marL="0" indent="0">
              <a:buFont typeface="Wingdings" pitchFamily="2" charset="2"/>
              <a:buNone/>
              <a:defRPr sz="2200"/>
            </a:lvl1pPr>
          </a:lstStyle>
          <a:p>
            <a:r>
              <a:rPr lang="en-US" altLang="en-US"/>
              <a:t>sdfghjkl</a:t>
            </a:r>
          </a:p>
        </p:txBody>
      </p:sp>
    </p:spTree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1B49F-9276-4C4C-A775-A56D5EBC13D5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63BD3-A6F6-4C86-9D7C-6F9D6CEB26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6BBCD-0770-4C97-88AC-F8214ACA13F4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CC915-806C-4923-B6E7-8F9A98D80F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621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621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2BD44-60A3-493D-9FE7-F370E6AD0C55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5C31A-A030-4A9C-8AAD-CBE4A0A712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7FAB3-0C5D-4ED3-AAE2-F15779A74C30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4126A-FE9A-4AE9-8FBC-57AA52D455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421CB-28A7-4709-8A69-9F58541A5FF5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6D76A-FADE-47E8-A553-C35740305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A82F9-4BC1-42D8-A446-06AE421B3171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3FA97-3FA0-4B67-B1DB-416964987E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5600F-84D8-4468-9BAD-4DF3325E71CB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E9195-32C6-40C1-A6E5-BDBD7DABDB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541A7-3935-40FC-82B7-55FD445D9B10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A1F10-1201-43D2-848C-4D40C2C8C1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A0678-B29C-4DBC-8290-36D77298C23E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60280-7007-476B-93EE-22B4710914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788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788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B4899-91FD-4907-B668-F312ED9DFF75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C03C9-EB43-48EC-B15F-C91DC38DD7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75DEF-8734-4D37-BE39-3E852723C5C8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6693D-D86E-4F9A-AC9C-E793916780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0B0A3-4CE4-405C-811F-514512EE673C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66BDB-E2D2-491D-AC0B-5AFAD60DAF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AC942-4852-41E2-AD27-F2201A05A198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3AA91-8E79-4048-A3DD-7921206E2F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A642B-BC76-44C5-A5AA-9822ACD7B693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7DF2C-2C2C-488B-8D56-4281D6B14C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79339-5D0E-4F99-BEB5-C6D7AC582AAB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D42CA-525B-4043-B5EA-7A4744A2F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0C258-D2CF-4E2C-8BC5-0D4439FCE012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8163A-F13E-4CD3-BD19-7B2119F96C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BA242-0FF4-4B7C-BAA5-6AE954848CDC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E858-DCA8-4876-AD44-4AD67C810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8FF3F-E4FC-4A4A-9ECE-6CCA690F8DE8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F2C1E-AB94-492D-9885-A0DD7917A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72FEB-8835-4A69-A80F-D3FC578BAAA6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EF754-13B6-422E-B047-75A2981120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C2E43-0FDC-41AB-A04B-9E87BAC194C6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C8B0A-AF7A-445F-BEDF-46BA107E01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2D1A6-548B-49E4-B1A4-C6CBE9B98601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D74B4-FEFB-41C4-8396-2819674BDC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0306A4F1-FC8D-4C56-A2F8-6D60E09028D1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hhhhhhhhhhhhhhhhhh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71410C-29B4-4BE0-BC90-27C823FC8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/>
      <p:bldP spid="12288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8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28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28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28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8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28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28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28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8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28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28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28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8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28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28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28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8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28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28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28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27FC4EB6-5C33-4E1A-9425-02D2726E9FC4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FB5925A2-CF7B-4335-9654-388FE0A56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95" r:id="rId8"/>
    <p:sldLayoutId id="2147483966" r:id="rId9"/>
    <p:sldLayoutId id="2147483967" r:id="rId10"/>
    <p:sldLayoutId id="2147483968" r:id="rId11"/>
    <p:sldLayoutId id="2147483969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/>
      <p:bldP spid="126979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69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69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69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69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69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69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69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69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69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69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69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69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69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69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69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69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69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69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69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69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AA707-0C49-4B96-B490-38E88E8081B6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39B00-E243-4EAC-8F6B-C0066C5B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1139825"/>
          </a:xfrm>
          <a:prstGeom prst="rect">
            <a:avLst/>
          </a:prstGeom>
          <a:gradFill rotWithShape="1">
            <a:gsLst>
              <a:gs pos="0">
                <a:srgbClr val="EAEAEA">
                  <a:alpha val="24001"/>
                </a:srgbClr>
              </a:gs>
              <a:gs pos="100000">
                <a:srgbClr val="800000">
                  <a:alpha val="67000"/>
                </a:srgbClr>
              </a:gs>
            </a:gsLst>
            <a:lin ang="18900000" scaled="1"/>
          </a:gradFill>
          <a:ln w="9525">
            <a:solidFill>
              <a:srgbClr val="99003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621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fld id="{F4C5DD2D-9049-4F63-AFD6-CD31282C6FF4}" type="datetime1">
              <a:rPr lang="en-US"/>
              <a:pPr>
                <a:defRPr/>
              </a:pPr>
              <a:t>3/23/2019</a:t>
            </a:fld>
            <a:endParaRPr lang="en-US" alt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28800" y="6400800"/>
            <a:ext cx="556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1" i="1">
                <a:solidFill>
                  <a:srgbClr val="800000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altLang="en-US"/>
              <a:t>MLS - Professional Training for Today’s Global World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3638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00000"/>
                </a:solidFill>
                <a:latin typeface="+mj-lt"/>
              </a:defRPr>
            </a:lvl1pPr>
          </a:lstStyle>
          <a:p>
            <a:pPr>
              <a:defRPr/>
            </a:pPr>
            <a:fld id="{231A58FD-6C8B-4538-A5B5-BFA5B5DB83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848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848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3081" name="Picture 9" descr="logo_mls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6305550"/>
            <a:ext cx="73342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 descr="logo_mls"/>
          <p:cNvPicPr>
            <a:picLocks noChangeAspect="1" noChangeArrowheads="1"/>
          </p:cNvPicPr>
          <p:nvPr/>
        </p:nvPicPr>
        <p:blipFill>
          <a:blip r:embed="rId1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667000" y="2209800"/>
            <a:ext cx="6477000" cy="333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  <p:sldLayoutId id="2147483979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848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848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848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2" grpId="0"/>
      <p:bldP spid="14848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4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84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84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4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4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84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84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4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4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84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84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4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4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84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84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4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4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848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84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84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8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800000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800000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800000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800000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800000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800000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800000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8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SzPct val="65000"/>
        <a:buFont typeface="Wingdings" pitchFamily="2" charset="2"/>
        <a:buChar char="q"/>
        <a:defRPr sz="2400">
          <a:solidFill>
            <a:srgbClr val="800000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Wingdings" pitchFamily="2" charset="2"/>
        <a:buChar char="q"/>
        <a:defRPr sz="2600">
          <a:solidFill>
            <a:srgbClr val="800000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Wingdings" pitchFamily="2" charset="2"/>
        <a:buChar char="n"/>
        <a:defRPr sz="2200">
          <a:solidFill>
            <a:srgbClr val="800000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Wingdings" pitchFamily="2" charset="2"/>
        <a:buChar char="q"/>
        <a:defRPr sz="2000">
          <a:solidFill>
            <a:srgbClr val="800000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Wingdings" pitchFamily="2" charset="2"/>
        <a:buChar char="§"/>
        <a:defRPr sz="2000">
          <a:solidFill>
            <a:srgbClr val="800000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rgbClr val="800000"/>
        </a:buClr>
        <a:buFont typeface="Wingdings" pitchFamily="2" charset="2"/>
        <a:buChar char="§"/>
        <a:defRPr sz="2000">
          <a:solidFill>
            <a:srgbClr val="800000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rgbClr val="800000"/>
        </a:buClr>
        <a:buFont typeface="Wingdings" pitchFamily="2" charset="2"/>
        <a:buChar char="§"/>
        <a:defRPr sz="2000">
          <a:solidFill>
            <a:srgbClr val="800000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rgbClr val="800000"/>
        </a:buClr>
        <a:buFont typeface="Wingdings" pitchFamily="2" charset="2"/>
        <a:buChar char="§"/>
        <a:defRPr sz="2000">
          <a:solidFill>
            <a:srgbClr val="800000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rgbClr val="800000"/>
        </a:buClr>
        <a:buFont typeface="Wingdings" pitchFamily="2" charset="2"/>
        <a:buChar char="§"/>
        <a:defRPr sz="2000">
          <a:solidFill>
            <a:srgbClr val="8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0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765E5592-1747-41BC-A259-8818FC057AF5}" type="datetime1">
              <a:rPr lang="en-US"/>
              <a:pPr>
                <a:defRPr/>
              </a:pPr>
              <a:t>3/23/2019</a:t>
            </a:fld>
            <a:endParaRPr lang="en-US"/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0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2288350A-6E04-41E8-BBCA-E011900D7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0" grpId="0"/>
      <p:bldP spid="160771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07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077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07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07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07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077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07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07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07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077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07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07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07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077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07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07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07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077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07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07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7F017-F37F-44CB-AB62-750EDD0F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916-B45F-44F4-853E-9AEEB5EC2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516FAD-68F5-437F-963C-FF4B727D4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9144000" cy="5638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7E0F7A-645A-4D11-A2B3-3A103FB93E6E}"/>
              </a:ext>
            </a:extLst>
          </p:cNvPr>
          <p:cNvSpPr txBox="1"/>
          <p:nvPr/>
        </p:nvSpPr>
        <p:spPr>
          <a:xfrm>
            <a:off x="0" y="4572000"/>
            <a:ext cx="9144000" cy="1581150"/>
          </a:xfrm>
          <a:prstGeom prst="rect">
            <a:avLst/>
          </a:prstGeom>
          <a:solidFill>
            <a:srgbClr val="003366"/>
          </a:solidFill>
          <a:ln w="28575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BCE076-3FA5-4CE2-B4FC-499E1204A309}"/>
              </a:ext>
            </a:extLst>
          </p:cNvPr>
          <p:cNvSpPr txBox="1"/>
          <p:nvPr/>
        </p:nvSpPr>
        <p:spPr>
          <a:xfrm>
            <a:off x="0" y="933450"/>
            <a:ext cx="9144000" cy="1581150"/>
          </a:xfrm>
          <a:prstGeom prst="rect">
            <a:avLst/>
          </a:prstGeom>
          <a:solidFill>
            <a:srgbClr val="003366"/>
          </a:solidFill>
          <a:ln w="28575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25DCE0-5B70-4646-82FA-B80AFA795F7F}"/>
              </a:ext>
            </a:extLst>
          </p:cNvPr>
          <p:cNvSpPr txBox="1"/>
          <p:nvPr/>
        </p:nvSpPr>
        <p:spPr>
          <a:xfrm>
            <a:off x="1066800" y="1320225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Collaboration 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Through Intercultural Communication </a:t>
            </a:r>
            <a:r>
              <a:rPr lang="en-US" sz="3200" b="1" dirty="0">
                <a:solidFill>
                  <a:srgbClr val="990033"/>
                </a:solidFill>
              </a:rPr>
              <a:t>			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3" name="AutoShape 2" descr="https://mail.google.com/mail/u/0/?ui=2&amp;ik=c2bc00b1da&amp;view=fimg&amp;th=162e1216b9b1d008&amp;attid=0.2&amp;disp=emb&amp;attbid=ANGjdJ-XZ4fzV1IOg7TSJYMoZqIGXG7o40n6ZRsCVjPiAuJ6Hvu8_MNaVRvwOunZPGeZHB4w9uVVC5aQS7GjoVPM5-2WHn8vkH6V7Z2kLsJuFhNq7bf7u7m8T9TVhvw&amp;sz=s0-l75-ft&amp;ats=1524409125583&amp;rm=162e1216b9b1d008&amp;zw&amp;atsh=1">
            <a:extLst>
              <a:ext uri="{FF2B5EF4-FFF2-40B4-BE49-F238E27FC236}">
                <a16:creationId xmlns:a16="http://schemas.microsoft.com/office/drawing/2014/main" id="{300557CE-10EF-42E9-81A9-34D61D5CC1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52DCF5-1E17-44D9-9778-AE23E57386B5}"/>
              </a:ext>
            </a:extLst>
          </p:cNvPr>
          <p:cNvSpPr txBox="1"/>
          <p:nvPr/>
        </p:nvSpPr>
        <p:spPr>
          <a:xfrm>
            <a:off x="2819400" y="4959331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 The Missoula, Montana, Model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353C4CB-004C-477A-8BA2-AE2CD445259D}"/>
              </a:ext>
            </a:extLst>
          </p:cNvPr>
          <p:cNvSpPr txBox="1">
            <a:spLocks/>
          </p:cNvSpPr>
          <p:nvPr/>
        </p:nvSpPr>
        <p:spPr bwMode="auto">
          <a:xfrm>
            <a:off x="990600" y="6324600"/>
            <a:ext cx="601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b="1" i="1" dirty="0">
                <a:solidFill>
                  <a:srgbClr val="800000"/>
                </a:solidFill>
                <a:latin typeface="+mn-lt"/>
              </a:rPr>
              <a:t>Providing an Interactive Window to the World                                </a:t>
            </a:r>
            <a:endParaRPr lang="en-US" sz="1800" i="1" dirty="0"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566EBB-DEED-49E3-A16C-FED8402A17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222642"/>
            <a:ext cx="609600" cy="609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3170121-A788-4338-A200-258F035109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0" y="6208124"/>
            <a:ext cx="1264280" cy="62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6450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966EA-88A6-425A-9CBD-0175B2B7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Global and Cultural Affairs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B3204-C7DF-4845-9B4A-AD5EF2F24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514600"/>
          </a:xfrm>
        </p:spPr>
        <p:txBody>
          <a:bodyPr/>
          <a:lstStyle/>
          <a:p>
            <a:r>
              <a:rPr lang="en-US" sz="2400" i="1" dirty="0"/>
              <a:t>Global and Cultural Affairs </a:t>
            </a:r>
            <a:r>
              <a:rPr lang="en-US" sz="2400" dirty="0"/>
              <a:t>is imbedded in </a:t>
            </a:r>
            <a:r>
              <a:rPr lang="en-US" sz="2400" i="1" dirty="0"/>
              <a:t>Arts Missoula.</a:t>
            </a:r>
            <a:endParaRPr lang="en-US" sz="2400" dirty="0"/>
          </a:p>
          <a:p>
            <a:endParaRPr lang="en-US" sz="800" dirty="0"/>
          </a:p>
          <a:p>
            <a:r>
              <a:rPr lang="en-US" sz="2400" i="1" dirty="0"/>
              <a:t>Arts Missoula </a:t>
            </a:r>
            <a:r>
              <a:rPr lang="en-US" sz="2400" dirty="0"/>
              <a:t>(formerly Missoula Cultural Council) was formed in February 1991.</a:t>
            </a:r>
          </a:p>
          <a:p>
            <a:endParaRPr lang="en-US" sz="800" dirty="0"/>
          </a:p>
          <a:p>
            <a:r>
              <a:rPr lang="en-US" sz="2400" dirty="0"/>
              <a:t>It is a non-profit 501(c)(3) organization. </a:t>
            </a:r>
          </a:p>
          <a:p>
            <a:endParaRPr lang="en-US" sz="800" dirty="0"/>
          </a:p>
          <a:p>
            <a:r>
              <a:rPr lang="en-US" sz="2400" dirty="0"/>
              <a:t>It is an official cultural agency for Missoula County and the City of Missoula.</a:t>
            </a:r>
          </a:p>
          <a:p>
            <a:endParaRPr lang="en-US" sz="800" dirty="0"/>
          </a:p>
          <a:p>
            <a:endParaRPr lang="en-US" sz="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EDC28-13BB-4419-9568-5087E84E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" y="6245225"/>
            <a:ext cx="8610601" cy="476250"/>
          </a:xfrm>
        </p:spPr>
        <p:txBody>
          <a:bodyPr/>
          <a:lstStyle/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      Global and Cultural Affairs </a:t>
            </a:r>
            <a:r>
              <a:rPr lang="en-US" sz="1600" b="1" i="1" dirty="0">
                <a:solidFill>
                  <a:srgbClr val="800000"/>
                </a:solidFill>
              </a:rPr>
              <a:t>– Providing an Interactive Window to the World                        </a:t>
            </a:r>
            <a:fld id="{D5409F3E-D7D7-436C-9A63-DECE9AFE2A2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536F7-E7AB-4E36-A0CA-8B0B87F070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6158248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47E4B9-EDF9-4D7C-ACB5-0CF28A3BCA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0" y="6208124"/>
            <a:ext cx="1264280" cy="62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7437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966EA-88A6-425A-9CBD-0175B2B7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Global and Cultural Affairs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B3204-C7DF-4845-9B4A-AD5EF2F24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2514600"/>
          </a:xfrm>
        </p:spPr>
        <p:txBody>
          <a:bodyPr/>
          <a:lstStyle/>
          <a:p>
            <a:endParaRPr lang="en-US" sz="800" dirty="0"/>
          </a:p>
          <a:p>
            <a:r>
              <a:rPr lang="en-US" sz="2400" i="1" dirty="0"/>
              <a:t>Arts Missoula </a:t>
            </a:r>
            <a:r>
              <a:rPr lang="en-US" sz="2400" dirty="0"/>
              <a:t>strives for collaborative efforts between cultural organizations, public agencies, and the private business sector.</a:t>
            </a:r>
          </a:p>
          <a:p>
            <a:endParaRPr lang="en-US" sz="800" dirty="0"/>
          </a:p>
          <a:p>
            <a:r>
              <a:rPr lang="en-US" sz="2400" i="1" dirty="0"/>
              <a:t>Arts Missoula </a:t>
            </a:r>
            <a:r>
              <a:rPr lang="en-US" sz="2400" dirty="0"/>
              <a:t>has currently 5 employees.</a:t>
            </a:r>
          </a:p>
          <a:p>
            <a:endParaRPr lang="en-US" sz="800" i="1" dirty="0"/>
          </a:p>
          <a:p>
            <a:r>
              <a:rPr lang="en-US" sz="2400" i="1" dirty="0"/>
              <a:t>Global and Cultural Affairs o</a:t>
            </a:r>
            <a:r>
              <a:rPr lang="en-US" sz="2400" dirty="0"/>
              <a:t>ffice opened May 1, 2018.</a:t>
            </a:r>
          </a:p>
          <a:p>
            <a:endParaRPr lang="en-US" sz="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EDC28-13BB-4419-9568-5087E84E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" y="6245225"/>
            <a:ext cx="8382001" cy="476250"/>
          </a:xfrm>
        </p:spPr>
        <p:txBody>
          <a:bodyPr/>
          <a:lstStyle/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</a:t>
            </a:r>
            <a:r>
              <a:rPr lang="en-US" sz="1600" b="1" i="1" dirty="0">
                <a:solidFill>
                  <a:srgbClr val="800000"/>
                </a:solidFill>
              </a:rPr>
              <a:t>– Providing an Interactive Window to the World   </a:t>
            </a:r>
            <a:r>
              <a:rPr lang="en-US" b="1" i="1" dirty="0">
                <a:solidFill>
                  <a:srgbClr val="800000"/>
                </a:solidFill>
              </a:rPr>
              <a:t>                   </a:t>
            </a:r>
            <a:fld id="{D5409F3E-D7D7-436C-9A63-DECE9AFE2A2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536F7-E7AB-4E36-A0CA-8B0B87F070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158248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516A1A-B374-494B-A2FF-3B5DC1C5F3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0" y="6208124"/>
            <a:ext cx="1264280" cy="62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4512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8CBFE-1EB6-4A26-8940-91B96F6DC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1143000"/>
          </a:xfrm>
        </p:spPr>
        <p:txBody>
          <a:bodyPr/>
          <a:lstStyle/>
          <a:p>
            <a:pPr algn="l"/>
            <a:r>
              <a:rPr lang="en-US" sz="3200" dirty="0"/>
              <a:t>Services for Missoula 	          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94A19-C244-4888-974D-BF154D6A9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1999" y="6245225"/>
            <a:ext cx="8382001" cy="476250"/>
          </a:xfrm>
        </p:spPr>
        <p:txBody>
          <a:bodyPr/>
          <a:lstStyle/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</a:t>
            </a:r>
            <a:r>
              <a:rPr lang="en-US" sz="1600" b="1" i="1" dirty="0">
                <a:solidFill>
                  <a:srgbClr val="800000"/>
                </a:solidFill>
              </a:rPr>
              <a:t>– Providing an Interactive Window to the World                    </a:t>
            </a:r>
            <a:fld id="{D5409F3E-D7D7-436C-9A63-DECE9AFE2A2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ECC3D3-F5F3-4E31-9704-2D3FE2EDA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158806"/>
            <a:ext cx="609600" cy="609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A86B40-B789-482A-A541-B8142E513D6D}"/>
              </a:ext>
            </a:extLst>
          </p:cNvPr>
          <p:cNvSpPr txBox="1"/>
          <p:nvPr/>
        </p:nvSpPr>
        <p:spPr>
          <a:xfrm>
            <a:off x="2438400" y="2080736"/>
            <a:ext cx="1798319" cy="938719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algn="ctr"/>
            <a:r>
              <a:rPr lang="en-US" sz="1200" dirty="0"/>
              <a:t>Services for</a:t>
            </a:r>
          </a:p>
          <a:p>
            <a:pPr algn="ctr"/>
            <a:endParaRPr lang="en-US" sz="500" b="1" dirty="0"/>
          </a:p>
          <a:p>
            <a:pPr algn="ctr"/>
            <a:r>
              <a:rPr lang="en-US" sz="1400" b="1" dirty="0"/>
              <a:t>City and </a:t>
            </a:r>
          </a:p>
          <a:p>
            <a:pPr algn="ctr"/>
            <a:r>
              <a:rPr lang="en-US" sz="1400" b="1" dirty="0"/>
              <a:t>County Employees</a:t>
            </a:r>
          </a:p>
          <a:p>
            <a:endParaRPr lang="en-US" sz="5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A05122-B0D3-4865-9181-879DED791EC0}"/>
              </a:ext>
            </a:extLst>
          </p:cNvPr>
          <p:cNvSpPr txBox="1"/>
          <p:nvPr/>
        </p:nvSpPr>
        <p:spPr>
          <a:xfrm>
            <a:off x="4829175" y="2073351"/>
            <a:ext cx="1219200" cy="938719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algn="ctr"/>
            <a:r>
              <a:rPr lang="en-US" sz="1200" dirty="0"/>
              <a:t>Services for </a:t>
            </a:r>
          </a:p>
          <a:p>
            <a:pPr algn="ctr"/>
            <a:endParaRPr lang="en-US" sz="500" b="1" dirty="0"/>
          </a:p>
          <a:p>
            <a:pPr algn="ctr"/>
            <a:r>
              <a:rPr lang="en-US" sz="1400" b="1" dirty="0"/>
              <a:t>MCPS </a:t>
            </a:r>
            <a:br>
              <a:rPr lang="en-US" sz="1400" b="1" dirty="0"/>
            </a:br>
            <a:r>
              <a:rPr lang="en-US" sz="1400" b="1" dirty="0"/>
              <a:t>K-12 </a:t>
            </a:r>
          </a:p>
          <a:p>
            <a:endParaRPr lang="en-US" sz="5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FDBA24-459C-415C-AE5C-F50B4751CAA6}"/>
              </a:ext>
            </a:extLst>
          </p:cNvPr>
          <p:cNvSpPr txBox="1"/>
          <p:nvPr/>
        </p:nvSpPr>
        <p:spPr>
          <a:xfrm>
            <a:off x="7162800" y="2090261"/>
            <a:ext cx="1295400" cy="938719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dirty="0"/>
          </a:p>
          <a:p>
            <a:pPr algn="ctr"/>
            <a:r>
              <a:rPr lang="en-US" sz="1200" dirty="0"/>
              <a:t>Services for </a:t>
            </a:r>
          </a:p>
          <a:p>
            <a:pPr algn="ctr"/>
            <a:endParaRPr lang="en-US" sz="500" b="1" dirty="0"/>
          </a:p>
          <a:p>
            <a:pPr algn="ctr"/>
            <a:r>
              <a:rPr lang="en-US" sz="1400" b="1" dirty="0"/>
              <a:t>Missoula Community</a:t>
            </a:r>
          </a:p>
          <a:p>
            <a:pPr algn="ctr"/>
            <a:endParaRPr lang="en-US" sz="5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BD857D-E624-403C-A5A0-5BC2124A675B}"/>
              </a:ext>
            </a:extLst>
          </p:cNvPr>
          <p:cNvSpPr txBox="1"/>
          <p:nvPr/>
        </p:nvSpPr>
        <p:spPr>
          <a:xfrm>
            <a:off x="762000" y="2080736"/>
            <a:ext cx="1316061" cy="938719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dirty="0"/>
          </a:p>
          <a:p>
            <a:pPr algn="ctr"/>
            <a:r>
              <a:rPr lang="en-US" sz="1200" dirty="0"/>
              <a:t>Services for</a:t>
            </a:r>
          </a:p>
          <a:p>
            <a:pPr algn="ctr"/>
            <a:endParaRPr lang="en-US" sz="500" b="1" dirty="0"/>
          </a:p>
          <a:p>
            <a:pPr algn="ctr"/>
            <a:r>
              <a:rPr lang="en-US" sz="1400" b="1" dirty="0"/>
              <a:t>Sister City Partnership</a:t>
            </a:r>
          </a:p>
          <a:p>
            <a:pPr algn="ctr"/>
            <a:endParaRPr lang="en-US" sz="5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4F1F65-DE4E-414A-92CD-B62461F41DF5}"/>
              </a:ext>
            </a:extLst>
          </p:cNvPr>
          <p:cNvSpPr txBox="1"/>
          <p:nvPr/>
        </p:nvSpPr>
        <p:spPr>
          <a:xfrm>
            <a:off x="2895600" y="1219200"/>
            <a:ext cx="2971800" cy="492443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algn="ctr"/>
            <a:r>
              <a:rPr lang="en-US" sz="1600" b="1" dirty="0"/>
              <a:t>Global and Cultural Affairs</a:t>
            </a:r>
          </a:p>
          <a:p>
            <a:endParaRPr lang="en-US" sz="5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F3253A-A766-4E52-A585-A9B5E7CE3312}"/>
              </a:ext>
            </a:extLst>
          </p:cNvPr>
          <p:cNvSpPr txBox="1"/>
          <p:nvPr/>
        </p:nvSpPr>
        <p:spPr>
          <a:xfrm>
            <a:off x="6781800" y="3294359"/>
            <a:ext cx="1066800" cy="89255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dirty="0"/>
          </a:p>
          <a:p>
            <a:pPr algn="ctr"/>
            <a:r>
              <a:rPr lang="en-US" sz="1400" dirty="0"/>
              <a:t>Roxy</a:t>
            </a:r>
          </a:p>
          <a:p>
            <a:pPr algn="ctr"/>
            <a:r>
              <a:rPr lang="en-US" sz="1400" dirty="0"/>
              <a:t>World </a:t>
            </a:r>
          </a:p>
          <a:p>
            <a:pPr algn="ctr"/>
            <a:r>
              <a:rPr lang="en-US" sz="1400" dirty="0"/>
              <a:t>View FS</a:t>
            </a:r>
          </a:p>
          <a:p>
            <a:pPr algn="ctr"/>
            <a:endParaRPr lang="en-US" sz="5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54FC72-BA49-4E1A-90FE-EBF215614A2A}"/>
              </a:ext>
            </a:extLst>
          </p:cNvPr>
          <p:cNvSpPr txBox="1"/>
          <p:nvPr/>
        </p:nvSpPr>
        <p:spPr>
          <a:xfrm>
            <a:off x="4267200" y="3304097"/>
            <a:ext cx="1066800" cy="89255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algn="ctr"/>
            <a:r>
              <a:rPr lang="en-US" sz="1400" dirty="0"/>
              <a:t>For </a:t>
            </a:r>
          </a:p>
          <a:p>
            <a:pPr algn="ctr"/>
            <a:r>
              <a:rPr lang="en-US" sz="1400" dirty="0"/>
              <a:t>K-12 </a:t>
            </a:r>
          </a:p>
          <a:p>
            <a:pPr algn="ctr"/>
            <a:r>
              <a:rPr lang="en-US" sz="1400" dirty="0"/>
              <a:t>Students</a:t>
            </a:r>
          </a:p>
          <a:p>
            <a:endParaRPr lang="en-US" sz="5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25C88E9-64E2-4189-94FF-6BF1B27EEAB7}"/>
              </a:ext>
            </a:extLst>
          </p:cNvPr>
          <p:cNvSpPr txBox="1"/>
          <p:nvPr/>
        </p:nvSpPr>
        <p:spPr>
          <a:xfrm>
            <a:off x="5562600" y="3308717"/>
            <a:ext cx="1066800" cy="89255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algn="ctr"/>
            <a:r>
              <a:rPr lang="en-US" sz="1400" dirty="0"/>
              <a:t>For </a:t>
            </a:r>
          </a:p>
          <a:p>
            <a:pPr algn="ctr"/>
            <a:r>
              <a:rPr lang="en-US" sz="1400" dirty="0"/>
              <a:t>K-12 </a:t>
            </a:r>
          </a:p>
          <a:p>
            <a:pPr algn="ctr"/>
            <a:r>
              <a:rPr lang="en-US" sz="1400" dirty="0"/>
              <a:t>Teachers</a:t>
            </a:r>
          </a:p>
          <a:p>
            <a:endParaRPr lang="en-US" sz="5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938253D-EC1A-4B32-9220-4D4DCDE013F6}"/>
              </a:ext>
            </a:extLst>
          </p:cNvPr>
          <p:cNvSpPr txBox="1"/>
          <p:nvPr/>
        </p:nvSpPr>
        <p:spPr>
          <a:xfrm>
            <a:off x="5623559" y="4572694"/>
            <a:ext cx="1066800" cy="89255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algn="ctr"/>
            <a:r>
              <a:rPr lang="en-US" sz="1400" dirty="0">
                <a:solidFill>
                  <a:srgbClr val="800000"/>
                </a:solidFill>
              </a:rPr>
              <a:t>CS Teacher Academy</a:t>
            </a:r>
          </a:p>
          <a:p>
            <a:endParaRPr lang="en-US" sz="5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573AE3-E850-4D46-BB0A-FCB03B54F7FE}"/>
              </a:ext>
            </a:extLst>
          </p:cNvPr>
          <p:cNvSpPr txBox="1"/>
          <p:nvPr/>
        </p:nvSpPr>
        <p:spPr>
          <a:xfrm>
            <a:off x="4236719" y="4562559"/>
            <a:ext cx="1219200" cy="89255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algn="ctr"/>
            <a:r>
              <a:rPr lang="en-US" sz="1400" dirty="0">
                <a:solidFill>
                  <a:srgbClr val="800000"/>
                </a:solidFill>
              </a:rPr>
              <a:t>CS Skill-Building Seminars</a:t>
            </a:r>
          </a:p>
          <a:p>
            <a:endParaRPr lang="en-US" sz="5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344572-A69E-45DC-B46F-F0FB3AF4C253}"/>
              </a:ext>
            </a:extLst>
          </p:cNvPr>
          <p:cNvSpPr txBox="1"/>
          <p:nvPr/>
        </p:nvSpPr>
        <p:spPr>
          <a:xfrm>
            <a:off x="457200" y="3298448"/>
            <a:ext cx="1884478" cy="89255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algn="ctr"/>
            <a:r>
              <a:rPr lang="en-US" sz="1400" dirty="0"/>
              <a:t>Coordinate Emerging Global Leaders Exchange Program</a:t>
            </a:r>
          </a:p>
          <a:p>
            <a:pPr algn="ctr"/>
            <a:endParaRPr lang="en-US" sz="5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C680D78-8A5B-49CD-B978-EB374E8B7989}"/>
              </a:ext>
            </a:extLst>
          </p:cNvPr>
          <p:cNvSpPr txBox="1"/>
          <p:nvPr/>
        </p:nvSpPr>
        <p:spPr>
          <a:xfrm>
            <a:off x="8001000" y="3294359"/>
            <a:ext cx="1066800" cy="89255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dirty="0"/>
          </a:p>
          <a:p>
            <a:pPr algn="ctr"/>
            <a:r>
              <a:rPr lang="en-US" sz="1400" dirty="0">
                <a:solidFill>
                  <a:srgbClr val="800000"/>
                </a:solidFill>
              </a:rPr>
              <a:t>CS Skill-Building</a:t>
            </a:r>
          </a:p>
          <a:p>
            <a:pPr algn="ctr"/>
            <a:r>
              <a:rPr lang="en-US" sz="1400" dirty="0">
                <a:solidFill>
                  <a:srgbClr val="800000"/>
                </a:solidFill>
              </a:rPr>
              <a:t>Seminars</a:t>
            </a:r>
          </a:p>
          <a:p>
            <a:pPr algn="ctr"/>
            <a:endParaRPr lang="en-US" sz="5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F44D97D-90E5-451A-A17B-8E46D78286A7}"/>
              </a:ext>
            </a:extLst>
          </p:cNvPr>
          <p:cNvSpPr txBox="1"/>
          <p:nvPr/>
        </p:nvSpPr>
        <p:spPr>
          <a:xfrm>
            <a:off x="2762250" y="3298448"/>
            <a:ext cx="1066800" cy="89255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algn="ctr"/>
            <a:r>
              <a:rPr lang="en-US" sz="1400" dirty="0">
                <a:solidFill>
                  <a:srgbClr val="800000"/>
                </a:solidFill>
              </a:rPr>
              <a:t>CS Skill-Building</a:t>
            </a:r>
          </a:p>
          <a:p>
            <a:pPr algn="ctr"/>
            <a:r>
              <a:rPr lang="en-US" sz="1400" dirty="0">
                <a:solidFill>
                  <a:srgbClr val="800000"/>
                </a:solidFill>
              </a:rPr>
              <a:t>Seminars</a:t>
            </a:r>
          </a:p>
          <a:p>
            <a:endParaRPr lang="en-US" sz="5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1BECEC0-ADEC-4E15-9B5F-E259B9A31601}"/>
              </a:ext>
            </a:extLst>
          </p:cNvPr>
          <p:cNvSpPr txBox="1"/>
          <p:nvPr/>
        </p:nvSpPr>
        <p:spPr>
          <a:xfrm>
            <a:off x="352425" y="4517648"/>
            <a:ext cx="2133600" cy="89255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algn="ctr"/>
            <a:r>
              <a:rPr lang="en-US" sz="1400" dirty="0"/>
              <a:t>Develop and Assist </a:t>
            </a:r>
          </a:p>
          <a:p>
            <a:pPr algn="ctr"/>
            <a:r>
              <a:rPr lang="en-US" sz="1400" dirty="0"/>
              <a:t>With Programming </a:t>
            </a:r>
          </a:p>
          <a:p>
            <a:pPr algn="ctr"/>
            <a:r>
              <a:rPr lang="en-US" sz="1400" dirty="0"/>
              <a:t>Throughout The Year</a:t>
            </a:r>
          </a:p>
          <a:p>
            <a:endParaRPr lang="en-US" sz="500" dirty="0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447FBDF1-D6D6-45BB-9251-370227417934}"/>
              </a:ext>
            </a:extLst>
          </p:cNvPr>
          <p:cNvSpPr/>
          <p:nvPr/>
        </p:nvSpPr>
        <p:spPr>
          <a:xfrm flipH="1">
            <a:off x="3276600" y="3062763"/>
            <a:ext cx="45719" cy="17573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EC8EA51B-4B57-4DD3-9A5E-7D2F8560C205}"/>
              </a:ext>
            </a:extLst>
          </p:cNvPr>
          <p:cNvSpPr/>
          <p:nvPr/>
        </p:nvSpPr>
        <p:spPr>
          <a:xfrm flipH="1">
            <a:off x="1402081" y="3071831"/>
            <a:ext cx="45719" cy="17573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030B65B1-EA4E-4E1F-AE7B-CEA1DD19CFB3}"/>
              </a:ext>
            </a:extLst>
          </p:cNvPr>
          <p:cNvSpPr/>
          <p:nvPr/>
        </p:nvSpPr>
        <p:spPr>
          <a:xfrm flipH="1">
            <a:off x="1402081" y="4257675"/>
            <a:ext cx="45719" cy="17573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C46ACD6F-5690-4C4A-AFC9-E3DD406C5F5F}"/>
              </a:ext>
            </a:extLst>
          </p:cNvPr>
          <p:cNvSpPr/>
          <p:nvPr/>
        </p:nvSpPr>
        <p:spPr>
          <a:xfrm flipH="1">
            <a:off x="7315200" y="3067050"/>
            <a:ext cx="45719" cy="17573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BFC871BF-DB3C-4920-812B-9C3C880F216E}"/>
              </a:ext>
            </a:extLst>
          </p:cNvPr>
          <p:cNvSpPr/>
          <p:nvPr/>
        </p:nvSpPr>
        <p:spPr>
          <a:xfrm flipH="1">
            <a:off x="6134100" y="4320063"/>
            <a:ext cx="45719" cy="17573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48E7C524-901A-4134-AB70-43DF9AA90F70}"/>
              </a:ext>
            </a:extLst>
          </p:cNvPr>
          <p:cNvSpPr/>
          <p:nvPr/>
        </p:nvSpPr>
        <p:spPr>
          <a:xfrm flipH="1">
            <a:off x="4800600" y="4295775"/>
            <a:ext cx="45719" cy="17573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9B5AF14C-29A1-401F-842F-A85D86CC1743}"/>
              </a:ext>
            </a:extLst>
          </p:cNvPr>
          <p:cNvSpPr/>
          <p:nvPr/>
        </p:nvSpPr>
        <p:spPr>
          <a:xfrm flipH="1">
            <a:off x="8260081" y="3062763"/>
            <a:ext cx="45719" cy="17573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1938CEEA-08E9-4580-BE5B-6D37F89267AD}"/>
              </a:ext>
            </a:extLst>
          </p:cNvPr>
          <p:cNvSpPr/>
          <p:nvPr/>
        </p:nvSpPr>
        <p:spPr>
          <a:xfrm flipH="1">
            <a:off x="5029200" y="3057022"/>
            <a:ext cx="45719" cy="17573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47FED68F-45F5-444F-9E81-D7AFFBCD51E0}"/>
              </a:ext>
            </a:extLst>
          </p:cNvPr>
          <p:cNvSpPr/>
          <p:nvPr/>
        </p:nvSpPr>
        <p:spPr>
          <a:xfrm flipH="1">
            <a:off x="5821681" y="3057525"/>
            <a:ext cx="45719" cy="17573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A00206F-0F4F-44D2-BE4D-EA6B38674883}"/>
              </a:ext>
            </a:extLst>
          </p:cNvPr>
          <p:cNvSpPr txBox="1"/>
          <p:nvPr/>
        </p:nvSpPr>
        <p:spPr>
          <a:xfrm>
            <a:off x="7496174" y="5601851"/>
            <a:ext cx="1562101" cy="400110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sz="500" dirty="0"/>
          </a:p>
          <a:p>
            <a:pPr algn="ctr"/>
            <a:r>
              <a:rPr lang="en-US" sz="1000" dirty="0">
                <a:solidFill>
                  <a:srgbClr val="800000"/>
                </a:solidFill>
              </a:rPr>
              <a:t>CS = Cultural Sensitivity </a:t>
            </a:r>
          </a:p>
          <a:p>
            <a:endParaRPr lang="en-US" sz="500" dirty="0"/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20976129-CC72-4F1F-A98D-A1FFB4B98932}"/>
              </a:ext>
            </a:extLst>
          </p:cNvPr>
          <p:cNvSpPr/>
          <p:nvPr/>
        </p:nvSpPr>
        <p:spPr>
          <a:xfrm flipH="1">
            <a:off x="3276600" y="1789315"/>
            <a:ext cx="45719" cy="17573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8347491B-0135-49BC-B538-296E948EAAB8}"/>
              </a:ext>
            </a:extLst>
          </p:cNvPr>
          <p:cNvSpPr/>
          <p:nvPr/>
        </p:nvSpPr>
        <p:spPr>
          <a:xfrm flipH="1">
            <a:off x="5393056" y="1818707"/>
            <a:ext cx="45719" cy="17573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A6BF6234-3CDD-43DD-8B1E-B971DA6DD3D8}"/>
              </a:ext>
            </a:extLst>
          </p:cNvPr>
          <p:cNvSpPr/>
          <p:nvPr/>
        </p:nvSpPr>
        <p:spPr>
          <a:xfrm rot="4470373" flipH="1">
            <a:off x="2100728" y="936910"/>
            <a:ext cx="45719" cy="1399675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7DAC56DA-C966-4D43-BAE8-6E9538B19275}"/>
              </a:ext>
            </a:extLst>
          </p:cNvPr>
          <p:cNvSpPr/>
          <p:nvPr/>
        </p:nvSpPr>
        <p:spPr>
          <a:xfrm rot="17023086" flipH="1">
            <a:off x="6834825" y="771551"/>
            <a:ext cx="45719" cy="1831167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2EAEE9AF-166A-4DBA-9A64-D4F3A74EC9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0" y="6208124"/>
            <a:ext cx="1264280" cy="62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38568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53555-CE7B-4768-9448-F1A6B9030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5441"/>
            <a:ext cx="8229600" cy="11430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Services for </a:t>
            </a:r>
            <a:r>
              <a:rPr lang="en-US" sz="3200" i="1" dirty="0">
                <a:solidFill>
                  <a:srgbClr val="800000"/>
                </a:solidFill>
              </a:rPr>
              <a:t>Sister City Partnerships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CD554-E086-43EB-AD10-74B767D68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243860"/>
            <a:ext cx="8534400" cy="4762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- </a:t>
            </a:r>
            <a:r>
              <a:rPr lang="en-US" sz="1600" b="1" i="1" dirty="0">
                <a:solidFill>
                  <a:srgbClr val="800000"/>
                </a:solidFill>
              </a:rPr>
              <a:t>Encouraging Cultural and Educational Exchanges                 </a:t>
            </a:r>
            <a:r>
              <a:rPr lang="en-US" sz="1600" b="1" i="1" dirty="0">
                <a:solidFill>
                  <a:srgbClr val="002060"/>
                </a:solidFill>
              </a:rPr>
              <a:t> </a:t>
            </a:r>
            <a:fld id="{D5409F3E-D7D7-436C-9A63-DECE9AFE2A28}" type="slidenum">
              <a:rPr lang="en-US" smtClean="0"/>
              <a:pPr algn="ctr">
                <a:defRPr/>
              </a:pPr>
              <a:t>5</a:t>
            </a:fld>
            <a:endParaRPr lang="en-US" dirty="0"/>
          </a:p>
        </p:txBody>
      </p:sp>
      <p:pic>
        <p:nvPicPr>
          <p:cNvPr id="5" name="Picture 4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5EDB9DDA-462B-4EFE-B245-37831D82AEB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1D4D80-1712-4A19-98B8-AFFC047E6E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637" y="6158806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8A2844-F7FE-41C2-B409-390A96810E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267200"/>
            <a:ext cx="3581400" cy="1690421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EECBB2E-535D-40D0-BC50-1785F83EC225}"/>
              </a:ext>
            </a:extLst>
          </p:cNvPr>
          <p:cNvSpPr txBox="1">
            <a:spLocks/>
          </p:cNvSpPr>
          <p:nvPr/>
        </p:nvSpPr>
        <p:spPr bwMode="auto">
          <a:xfrm>
            <a:off x="228600" y="3062431"/>
            <a:ext cx="7649514" cy="15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sz="2400" dirty="0">
                <a:solidFill>
                  <a:srgbClr val="800000"/>
                </a:solidFill>
              </a:rPr>
              <a:t>		Palmerston North, New Zealand</a:t>
            </a:r>
          </a:p>
          <a:p>
            <a:pPr algn="l"/>
            <a:r>
              <a:rPr lang="en-US" sz="2400" dirty="0">
                <a:solidFill>
                  <a:srgbClr val="800000"/>
                </a:solidFill>
              </a:rPr>
              <a:t>                                              and </a:t>
            </a:r>
          </a:p>
          <a:p>
            <a:pPr algn="l"/>
            <a:r>
              <a:rPr lang="en-US" sz="2400" dirty="0">
                <a:solidFill>
                  <a:srgbClr val="800000"/>
                </a:solidFill>
              </a:rPr>
              <a:t>			</a:t>
            </a:r>
            <a:r>
              <a:rPr lang="en-US" sz="2400" dirty="0" err="1">
                <a:solidFill>
                  <a:srgbClr val="800000"/>
                </a:solidFill>
              </a:rPr>
              <a:t>Neckargemünd</a:t>
            </a:r>
            <a:r>
              <a:rPr lang="en-US" sz="2400" dirty="0">
                <a:solidFill>
                  <a:srgbClr val="800000"/>
                </a:solidFill>
              </a:rPr>
              <a:t>, Germany</a:t>
            </a:r>
          </a:p>
          <a:p>
            <a:pPr algn="l"/>
            <a:endParaRPr lang="en-US" kern="0" dirty="0">
              <a:solidFill>
                <a:srgbClr val="80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EBB5DF-3B78-4B7F-8FCE-D3610929E3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492891"/>
            <a:ext cx="5638800" cy="1321594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403919133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80B24-CA6A-4049-BDFA-7BCF065AC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Sister City Partnerships </a:t>
            </a:r>
            <a:br>
              <a:rPr lang="en-US" sz="3200" dirty="0">
                <a:solidFill>
                  <a:srgbClr val="800000"/>
                </a:solidFill>
              </a:rPr>
            </a:br>
            <a:r>
              <a:rPr lang="en-US" sz="3200" i="1" dirty="0">
                <a:solidFill>
                  <a:srgbClr val="800000"/>
                </a:solidFill>
              </a:rPr>
              <a:t>                                     A Strategic Approach</a:t>
            </a:r>
            <a:endParaRPr lang="en-US" sz="32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8E501-9503-4375-B9BF-09874CF62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525963"/>
          </a:xfrm>
        </p:spPr>
        <p:txBody>
          <a:bodyPr/>
          <a:lstStyle/>
          <a:p>
            <a:endParaRPr lang="en-US" sz="800" i="1" dirty="0">
              <a:solidFill>
                <a:srgbClr val="800000"/>
              </a:solidFill>
            </a:endParaRPr>
          </a:p>
          <a:p>
            <a:r>
              <a:rPr lang="en-US" sz="2400" dirty="0">
                <a:solidFill>
                  <a:srgbClr val="800000"/>
                </a:solidFill>
              </a:rPr>
              <a:t>Revamping</a:t>
            </a:r>
            <a:r>
              <a:rPr lang="en-US" sz="2400" dirty="0"/>
              <a:t> of sister city exchanges were necessary.</a:t>
            </a:r>
          </a:p>
          <a:p>
            <a:endParaRPr lang="en-US" sz="800" i="1" dirty="0">
              <a:solidFill>
                <a:srgbClr val="800000"/>
              </a:solidFill>
            </a:endParaRPr>
          </a:p>
          <a:p>
            <a:r>
              <a:rPr lang="en-US" sz="2400" dirty="0">
                <a:solidFill>
                  <a:srgbClr val="800000"/>
                </a:solidFill>
              </a:rPr>
              <a:t>Moving</a:t>
            </a:r>
            <a:r>
              <a:rPr lang="en-US" sz="2400" dirty="0"/>
              <a:t> to a more Strategic City </a:t>
            </a:r>
            <a:r>
              <a:rPr lang="en-US" sz="2400"/>
              <a:t>Partnership model.</a:t>
            </a:r>
            <a:endParaRPr lang="en-US" sz="2400" dirty="0"/>
          </a:p>
          <a:p>
            <a:endParaRPr lang="en-US" sz="800" i="1" dirty="0">
              <a:solidFill>
                <a:srgbClr val="800000"/>
              </a:solidFill>
            </a:endParaRPr>
          </a:p>
          <a:p>
            <a:r>
              <a:rPr lang="en-US" sz="2400" dirty="0">
                <a:solidFill>
                  <a:srgbClr val="800000"/>
                </a:solidFill>
              </a:rPr>
              <a:t>Developed</a:t>
            </a:r>
            <a:r>
              <a:rPr lang="en-US" sz="2400" dirty="0"/>
              <a:t> proposal for                                                                    </a:t>
            </a:r>
            <a:r>
              <a:rPr lang="en-US" sz="2400" b="1" i="1" dirty="0"/>
              <a:t>C</a:t>
            </a:r>
            <a:r>
              <a:rPr lang="en-US" sz="2400" i="1" dirty="0"/>
              <a:t>ulture and </a:t>
            </a:r>
            <a:r>
              <a:rPr lang="en-US" sz="2400" b="1" i="1" dirty="0"/>
              <a:t>L</a:t>
            </a:r>
            <a:r>
              <a:rPr lang="en-US" sz="2400" i="1" dirty="0"/>
              <a:t>anguage </a:t>
            </a:r>
            <a:r>
              <a:rPr lang="en-US" sz="2400" b="1" i="1" dirty="0"/>
              <a:t>I</a:t>
            </a:r>
            <a:r>
              <a:rPr lang="en-US" sz="2400" i="1" dirty="0"/>
              <a:t>mmersion </a:t>
            </a:r>
            <a:r>
              <a:rPr lang="en-US" sz="2400" b="1" i="1" dirty="0"/>
              <a:t>P</a:t>
            </a:r>
            <a:r>
              <a:rPr lang="en-US" sz="2400" i="1" dirty="0"/>
              <a:t>rogram </a:t>
            </a:r>
            <a:r>
              <a:rPr lang="en-US" sz="2400" b="1" i="1" dirty="0"/>
              <a:t>(CLIP)</a:t>
            </a:r>
          </a:p>
          <a:p>
            <a:endParaRPr lang="en-US" sz="800" i="1" dirty="0">
              <a:solidFill>
                <a:srgbClr val="800000"/>
              </a:solidFill>
            </a:endParaRPr>
          </a:p>
          <a:p>
            <a:r>
              <a:rPr lang="en-US" sz="2400" dirty="0">
                <a:solidFill>
                  <a:srgbClr val="800000"/>
                </a:solidFill>
              </a:rPr>
              <a:t>Fosters</a:t>
            </a:r>
            <a:r>
              <a:rPr lang="en-US" sz="2400" dirty="0"/>
              <a:t> cultural and language exchange and also offers exchange options for professionals. </a:t>
            </a:r>
          </a:p>
          <a:p>
            <a:endParaRPr lang="en-US" sz="800" i="1" dirty="0">
              <a:solidFill>
                <a:srgbClr val="800000"/>
              </a:solidFill>
            </a:endParaRPr>
          </a:p>
          <a:p>
            <a:r>
              <a:rPr lang="en-US" sz="2400" dirty="0">
                <a:solidFill>
                  <a:srgbClr val="800000"/>
                </a:solidFill>
              </a:rPr>
              <a:t>Providing</a:t>
            </a:r>
            <a:r>
              <a:rPr lang="en-US" sz="2400" dirty="0"/>
              <a:t> opportunities for Missoula citizens and city officials to participate in exchange programs.</a:t>
            </a:r>
          </a:p>
          <a:p>
            <a:endParaRPr lang="en-US" sz="8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1D823-67B9-4418-A2F4-79B8FD837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98B7996-6D36-4A83-A26F-4FF604FA350F}"/>
              </a:ext>
            </a:extLst>
          </p:cNvPr>
          <p:cNvSpPr txBox="1">
            <a:spLocks/>
          </p:cNvSpPr>
          <p:nvPr/>
        </p:nvSpPr>
        <p:spPr bwMode="auto">
          <a:xfrm>
            <a:off x="609600" y="6245225"/>
            <a:ext cx="8458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>
                <a:solidFill>
                  <a:srgbClr val="800000"/>
                </a:solidFill>
              </a:rPr>
              <a:t>Global and Cultural Affairs </a:t>
            </a:r>
            <a:r>
              <a:rPr lang="en-US" sz="1600" b="1" i="1">
                <a:solidFill>
                  <a:srgbClr val="800000"/>
                </a:solidFill>
              </a:rPr>
              <a:t>- Encouraging Cultural and Educational Exchanges                    </a:t>
            </a:r>
            <a:fld id="{D5409F3E-D7D7-436C-9A63-DECE9AFE2A2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6" name="Picture 5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A27514C1-7797-418F-B4EF-D52FBD9927C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186898-4E46-4D01-B57E-9E8B85D674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6158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0522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80B24-CA6A-4049-BDFA-7BCF065AC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CLIP Offers Opportunities in Two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8E501-9503-4375-B9BF-09874CF62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6237"/>
            <a:ext cx="8458200" cy="4525963"/>
          </a:xfrm>
        </p:spPr>
        <p:txBody>
          <a:bodyPr/>
          <a:lstStyle/>
          <a:p>
            <a:endParaRPr lang="en-US" sz="800" i="1" dirty="0">
              <a:solidFill>
                <a:srgbClr val="800000"/>
              </a:solidFill>
            </a:endParaRPr>
          </a:p>
          <a:p>
            <a:pPr lvl="0"/>
            <a:r>
              <a:rPr lang="en-US" sz="2400" b="1" dirty="0"/>
              <a:t>CLIP-S Student Program for Emerging Global Leaders</a:t>
            </a:r>
            <a:endParaRPr lang="en-US" sz="2400" b="1" i="1" dirty="0"/>
          </a:p>
          <a:p>
            <a:pPr lvl="1"/>
            <a:r>
              <a:rPr lang="en-US" sz="2000" dirty="0"/>
              <a:t>Youth Exchange Program for Culture, Language and Leadership Development</a:t>
            </a:r>
            <a:r>
              <a:rPr lang="en-US" sz="2000" i="1" dirty="0"/>
              <a:t> </a:t>
            </a:r>
          </a:p>
          <a:p>
            <a:pPr lvl="1"/>
            <a:r>
              <a:rPr lang="en-US" sz="2000" dirty="0"/>
              <a:t>Increase attractiveness to high school students</a:t>
            </a:r>
            <a:br>
              <a:rPr lang="en-US" sz="2000" i="1" dirty="0"/>
            </a:br>
            <a:endParaRPr lang="en-US" sz="2000" dirty="0"/>
          </a:p>
          <a:p>
            <a:pPr lvl="0"/>
            <a:r>
              <a:rPr lang="en-US" sz="2400" b="1" dirty="0"/>
              <a:t>CLIP-PC for Professionals and Community Members</a:t>
            </a:r>
          </a:p>
          <a:p>
            <a:pPr lvl="1"/>
            <a:r>
              <a:rPr lang="en-US" sz="2000" dirty="0"/>
              <a:t>Exchange</a:t>
            </a:r>
            <a:r>
              <a:rPr lang="en-US" sz="2000" b="1" dirty="0"/>
              <a:t> </a:t>
            </a:r>
            <a:r>
              <a:rPr lang="en-US" sz="2000" dirty="0"/>
              <a:t>program for adults</a:t>
            </a:r>
          </a:p>
          <a:p>
            <a:pPr lvl="1"/>
            <a:r>
              <a:rPr lang="en-US" sz="2000" dirty="0"/>
              <a:t>Fostering professional development opportunities abroad for professionals and community members. </a:t>
            </a:r>
          </a:p>
          <a:p>
            <a:pPr lvl="1"/>
            <a:r>
              <a:rPr lang="en-US" sz="2000" dirty="0"/>
              <a:t>Similar to the program for students, it focusses on strengthening culture, language and leadership skills.</a:t>
            </a:r>
          </a:p>
          <a:p>
            <a:endParaRPr lang="en-US" sz="8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1D823-67B9-4418-A2F4-79B8FD837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98B7996-6D36-4A83-A26F-4FF604FA350F}"/>
              </a:ext>
            </a:extLst>
          </p:cNvPr>
          <p:cNvSpPr txBox="1">
            <a:spLocks/>
          </p:cNvSpPr>
          <p:nvPr/>
        </p:nvSpPr>
        <p:spPr bwMode="auto">
          <a:xfrm>
            <a:off x="609600" y="6245225"/>
            <a:ext cx="8458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>
                <a:solidFill>
                  <a:srgbClr val="800000"/>
                </a:solidFill>
              </a:rPr>
              <a:t>Global and Cultural Affairs </a:t>
            </a:r>
            <a:r>
              <a:rPr lang="en-US" sz="1600" b="1" i="1">
                <a:solidFill>
                  <a:srgbClr val="800000"/>
                </a:solidFill>
              </a:rPr>
              <a:t>- Encouraging Cultural and Educational Exchanges                    </a:t>
            </a:r>
            <a:fld id="{D5409F3E-D7D7-436C-9A63-DECE9AFE2A2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Picture 5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A27514C1-7797-418F-B4EF-D52FBD9927C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186898-4E46-4D01-B57E-9E8B85D674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6158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34745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DA26-B4DE-4D00-9346-04BD4DD7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14600"/>
            <a:ext cx="8229600" cy="1143000"/>
          </a:xfrm>
        </p:spPr>
        <p:txBody>
          <a:bodyPr/>
          <a:lstStyle/>
          <a:p>
            <a:r>
              <a:rPr lang="en-US" sz="3200" dirty="0">
                <a:solidFill>
                  <a:srgbClr val="800000"/>
                </a:solidFill>
              </a:rPr>
              <a:t>Services for </a:t>
            </a:r>
            <a:r>
              <a:rPr lang="en-US" sz="3200" b="1" i="1" dirty="0">
                <a:solidFill>
                  <a:srgbClr val="800000"/>
                </a:solidFill>
              </a:rPr>
              <a:t>City and County Employees</a:t>
            </a:r>
            <a:endParaRPr lang="en-US" sz="3200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99CAA-44DE-407A-B290-D7DCF1C4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245225"/>
            <a:ext cx="8763000" cy="476250"/>
          </a:xfrm>
        </p:spPr>
        <p:txBody>
          <a:bodyPr/>
          <a:lstStyle/>
          <a:p>
            <a:pPr algn="ctr">
              <a:defRPr/>
            </a:pPr>
            <a:r>
              <a:rPr lang="en-US" sz="1600" b="1" i="1" dirty="0">
                <a:solidFill>
                  <a:srgbClr val="002060"/>
                </a:solidFill>
              </a:rPr>
              <a:t>      </a:t>
            </a: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                                                                                                                                                         Strengthening Working Relationships and Teamwork in Diverse Communities                         </a:t>
            </a:r>
            <a:endParaRPr lang="en-US" sz="1600" dirty="0"/>
          </a:p>
          <a:p>
            <a:pPr algn="ctr">
              <a:defRPr/>
            </a:pPr>
            <a:r>
              <a:rPr lang="en-US" dirty="0"/>
              <a:t>   </a:t>
            </a:r>
          </a:p>
        </p:txBody>
      </p:sp>
      <p:pic>
        <p:nvPicPr>
          <p:cNvPr id="5" name="Picture 4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07851FA1-F0D1-4173-B7E0-DE5A92ECEB8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1475D0-8418-4E6F-A7B6-4FA66FFEB6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158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3566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DA26-B4DE-4D00-9346-04BD4DD77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800000"/>
                </a:solidFill>
              </a:rPr>
              <a:t>Services for </a:t>
            </a:r>
            <a:r>
              <a:rPr lang="en-US" sz="3200" b="1" i="1" dirty="0">
                <a:solidFill>
                  <a:srgbClr val="800000"/>
                </a:solidFill>
              </a:rPr>
              <a:t>City and County Employees</a:t>
            </a:r>
            <a:endParaRPr lang="en-US" sz="3200" dirty="0">
              <a:solidFill>
                <a:srgbClr val="8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A815B-BB2E-40C5-A12C-FFBB08141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445320" cy="2362200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Developing</a:t>
            </a:r>
            <a:r>
              <a:rPr lang="en-US" sz="2400" i="1" dirty="0">
                <a:solidFill>
                  <a:srgbClr val="002060"/>
                </a:solidFill>
              </a:rPr>
              <a:t> </a:t>
            </a:r>
            <a:r>
              <a:rPr lang="en-US" sz="2400" dirty="0"/>
              <a:t>and delivering intercultural sensitivity seminars</a:t>
            </a:r>
          </a:p>
          <a:p>
            <a:pPr lvl="0"/>
            <a:endParaRPr lang="en-US" sz="800" i="1" dirty="0">
              <a:solidFill>
                <a:srgbClr val="002060"/>
              </a:solidFill>
            </a:endParaRP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Providing</a:t>
            </a:r>
            <a:r>
              <a:rPr lang="en-US" sz="2400" dirty="0"/>
              <a:t> trainings that help participants to become more culturally sensitive, aware, and understanding in interactions with others.</a:t>
            </a:r>
          </a:p>
          <a:p>
            <a:pPr lvl="0"/>
            <a:endParaRPr lang="en-US" sz="800" i="1" dirty="0">
              <a:solidFill>
                <a:srgbClr val="002060"/>
              </a:solidFill>
            </a:endParaRP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Reducing</a:t>
            </a:r>
            <a:r>
              <a:rPr lang="en-US" sz="2400" i="1" dirty="0"/>
              <a:t> </a:t>
            </a:r>
            <a:r>
              <a:rPr lang="en-US" sz="2400" dirty="0"/>
              <a:t>adjustment time of new employees, their         co-workers, and managers.</a:t>
            </a:r>
          </a:p>
          <a:p>
            <a:pPr lvl="0"/>
            <a:endParaRPr lang="en-US" sz="800" i="1" dirty="0">
              <a:solidFill>
                <a:srgbClr val="002060"/>
              </a:solidFill>
            </a:endParaRP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Creating</a:t>
            </a:r>
            <a:r>
              <a:rPr lang="en-US" sz="2400" i="1" dirty="0">
                <a:solidFill>
                  <a:srgbClr val="002060"/>
                </a:solidFill>
              </a:rPr>
              <a:t> </a:t>
            </a:r>
            <a:r>
              <a:rPr lang="en-US" sz="2400" dirty="0"/>
              <a:t>more positive working relationships.</a:t>
            </a:r>
          </a:p>
          <a:p>
            <a:pPr lvl="0"/>
            <a:endParaRPr lang="en-US" sz="800" i="1" dirty="0">
              <a:solidFill>
                <a:srgbClr val="002060"/>
              </a:solidFill>
            </a:endParaRP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Serving</a:t>
            </a:r>
            <a:r>
              <a:rPr lang="en-US" sz="2400" i="1" dirty="0"/>
              <a:t> </a:t>
            </a:r>
            <a:r>
              <a:rPr lang="en-US" sz="2400" dirty="0"/>
              <a:t>as an intercultural training resource.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99CAA-44DE-407A-B290-D7DCF1C4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" y="6248400"/>
            <a:ext cx="8445321" cy="4762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</a:t>
            </a:r>
          </a:p>
          <a:p>
            <a:pPr algn="ctr">
              <a:defRPr/>
            </a:pPr>
            <a:r>
              <a:rPr lang="en-US" sz="1600" b="1" i="1" dirty="0">
                <a:solidFill>
                  <a:srgbClr val="800000"/>
                </a:solidFill>
              </a:rPr>
              <a:t>Strengthening Working Relationships and Teamwork in Diverse Communities                         </a:t>
            </a:r>
            <a:endParaRPr lang="en-US" dirty="0"/>
          </a:p>
        </p:txBody>
      </p:sp>
      <p:pic>
        <p:nvPicPr>
          <p:cNvPr id="5" name="Picture 4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34ACFB8B-0820-4985-88BC-A55615ABA4F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55F517-DDEF-45C9-ADC8-7A6508C1AF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442" y="6158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3511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2AE17-4E5E-4D9E-848D-B213634D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sz="3200" dirty="0">
                <a:solidFill>
                  <a:srgbClr val="800000"/>
                </a:solidFill>
              </a:rPr>
              <a:t>Services for Missoula County Public Schools (Kindergarten -12</a:t>
            </a:r>
            <a:r>
              <a:rPr lang="en-US" sz="3200" baseline="30000" dirty="0">
                <a:solidFill>
                  <a:srgbClr val="800000"/>
                </a:solidFill>
              </a:rPr>
              <a:t>th</a:t>
            </a:r>
            <a:r>
              <a:rPr lang="en-US" sz="3200" dirty="0">
                <a:solidFill>
                  <a:srgbClr val="800000"/>
                </a:solidFill>
              </a:rPr>
              <a:t> Grade)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4AC05-C398-4248-A033-5A6D8309B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1480" y="6245225"/>
            <a:ext cx="8750120" cy="476250"/>
          </a:xfrm>
        </p:spPr>
        <p:txBody>
          <a:bodyPr/>
          <a:lstStyle/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</a:t>
            </a:r>
            <a:r>
              <a:rPr lang="en-US" sz="1600" b="1" i="1" dirty="0">
                <a:solidFill>
                  <a:srgbClr val="800000"/>
                </a:solidFill>
              </a:rPr>
              <a:t>- Promoting Intercultural Understanding in Classrooms                </a:t>
            </a:r>
            <a:fld id="{D5409F3E-D7D7-436C-9A63-DECE9AFE2A2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Picture 4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AA33F71C-9339-4F3E-92DC-282960C9E8B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62680A-3871-4EE7-9EEC-96482CC74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158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838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DA26-B4DE-4D00-9346-04BD4DD77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800000"/>
                </a:solidFill>
              </a:rPr>
              <a:t>Services for Missoula County Public Schools (K-12)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A815B-BB2E-40C5-A12C-FFBB08141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458200" cy="2362200"/>
          </a:xfrm>
        </p:spPr>
        <p:txBody>
          <a:bodyPr/>
          <a:lstStyle/>
          <a:p>
            <a:endParaRPr lang="en-US" sz="800" dirty="0"/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Infusing</a:t>
            </a:r>
            <a:r>
              <a:rPr lang="en-US" sz="2400" dirty="0"/>
              <a:t> cultural and global content into existing curricula.</a:t>
            </a:r>
          </a:p>
          <a:p>
            <a:pPr lvl="0"/>
            <a:endParaRPr lang="en-US" sz="800" dirty="0"/>
          </a:p>
          <a:p>
            <a:r>
              <a:rPr lang="en-US" sz="2400" dirty="0">
                <a:solidFill>
                  <a:srgbClr val="800000"/>
                </a:solidFill>
              </a:rPr>
              <a:t>Offering</a:t>
            </a:r>
            <a:r>
              <a:rPr lang="en-US" sz="2400" dirty="0"/>
              <a:t> innovative, tailor-made modules that connect to classroom learning goals.</a:t>
            </a:r>
          </a:p>
          <a:p>
            <a:endParaRPr lang="en-US" sz="800" dirty="0"/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Presenting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/>
              <a:t>culturally diverse viewpoints to learners.</a:t>
            </a:r>
          </a:p>
          <a:p>
            <a:pPr lvl="0"/>
            <a:endParaRPr lang="en-US" sz="800" dirty="0"/>
          </a:p>
          <a:p>
            <a:pPr lvl="0"/>
            <a:endParaRPr lang="en-US" sz="800" i="1" dirty="0">
              <a:solidFill>
                <a:srgbClr val="800000"/>
              </a:solidFill>
            </a:endParaRP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Assisting</a:t>
            </a:r>
            <a:r>
              <a:rPr lang="en-US" sz="2400" dirty="0"/>
              <a:t> with the cultural integration of diverse populations in classroom environments.</a:t>
            </a:r>
            <a:br>
              <a:rPr lang="en-US" sz="2400" dirty="0"/>
            </a:br>
            <a:endParaRPr lang="en-US" sz="2400" dirty="0"/>
          </a:p>
          <a:p>
            <a:pPr lvl="0"/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99CAA-44DE-407A-B290-D7DCF1C4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533400" y="6245225"/>
            <a:ext cx="9601200" cy="476250"/>
          </a:xfrm>
        </p:spPr>
        <p:txBody>
          <a:bodyPr/>
          <a:lstStyle/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</a:t>
            </a:r>
            <a:r>
              <a:rPr lang="en-US" sz="1600" b="1" i="1" dirty="0">
                <a:solidFill>
                  <a:srgbClr val="800000"/>
                </a:solidFill>
              </a:rPr>
              <a:t>- Promoting Intercultural Understanding in Classrooms               </a:t>
            </a:r>
            <a:fld id="{D5409F3E-D7D7-436C-9A63-DECE9AFE2A2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8EF7CB3D-918A-4D2F-896F-83D1E264FF1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70FBA1-42C8-4DA0-93A3-857AAA9AD2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158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1742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A0479-571D-4F2B-9773-6DA7A6C0E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839200" cy="11430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Intercultural Competence for Students</a:t>
            </a:r>
            <a:br>
              <a:rPr lang="en-US" sz="3200" dirty="0">
                <a:solidFill>
                  <a:srgbClr val="800000"/>
                </a:solidFill>
              </a:rPr>
            </a:br>
            <a:r>
              <a:rPr lang="en-US" sz="3200" dirty="0">
                <a:solidFill>
                  <a:srgbClr val="800000"/>
                </a:solidFill>
              </a:rPr>
              <a:t>					    </a:t>
            </a:r>
            <a:r>
              <a:rPr lang="en-US" sz="2400" dirty="0">
                <a:solidFill>
                  <a:srgbClr val="800000"/>
                </a:solidFill>
              </a:rPr>
              <a:t>Schools 2018 - 2019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779B3-280A-49F5-BD10-46E08CA47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z="2400" dirty="0">
                <a:solidFill>
                  <a:srgbClr val="800000"/>
                </a:solidFill>
              </a:rPr>
              <a:t>Collaborated</a:t>
            </a:r>
            <a:r>
              <a:rPr lang="en-US" sz="2400" dirty="0"/>
              <a:t> with principals and teachers</a:t>
            </a:r>
          </a:p>
          <a:p>
            <a:endParaRPr lang="en-US" sz="800" i="1" dirty="0">
              <a:solidFill>
                <a:srgbClr val="800000"/>
              </a:solidFill>
            </a:endParaRPr>
          </a:p>
          <a:p>
            <a:r>
              <a:rPr lang="en-US" sz="2400" dirty="0">
                <a:solidFill>
                  <a:srgbClr val="800000"/>
                </a:solidFill>
              </a:rPr>
              <a:t>Developed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800000"/>
                </a:solidFill>
              </a:rPr>
              <a:t>offered</a:t>
            </a:r>
            <a:r>
              <a:rPr lang="en-US" sz="2400" dirty="0"/>
              <a:t> over 170 seminars in:</a:t>
            </a:r>
          </a:p>
          <a:p>
            <a:r>
              <a:rPr lang="en-US" sz="2400" dirty="0"/>
              <a:t>Fall 2018:</a:t>
            </a:r>
          </a:p>
          <a:p>
            <a:pPr lvl="1"/>
            <a:r>
              <a:rPr lang="en-US" sz="2000" dirty="0"/>
              <a:t>Lewis and Clark Elementary School	18</a:t>
            </a:r>
          </a:p>
          <a:p>
            <a:pPr lvl="1"/>
            <a:r>
              <a:rPr lang="en-US" sz="2000" dirty="0"/>
              <a:t>Meadow Hill Middle School 		24</a:t>
            </a:r>
          </a:p>
          <a:p>
            <a:pPr lvl="1"/>
            <a:r>
              <a:rPr lang="en-US" sz="2000" dirty="0" err="1"/>
              <a:t>Hellgate</a:t>
            </a:r>
            <a:r>
              <a:rPr lang="en-US" sz="2000" dirty="0"/>
              <a:t> High School 			20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2400" dirty="0"/>
              <a:t>Spring 2019:</a:t>
            </a:r>
            <a:r>
              <a:rPr lang="en-US" sz="2400" b="1" dirty="0"/>
              <a:t>			     </a:t>
            </a:r>
          </a:p>
          <a:p>
            <a:pPr lvl="1"/>
            <a:r>
              <a:rPr lang="en-US" sz="2000" dirty="0"/>
              <a:t>Chief Charlo Elementary School		40</a:t>
            </a:r>
          </a:p>
          <a:p>
            <a:pPr lvl="1"/>
            <a:r>
              <a:rPr lang="en-US" sz="2000" dirty="0"/>
              <a:t>Rattlesnake Elementary School		30 </a:t>
            </a:r>
            <a:endParaRPr lang="en-US" sz="2000" b="1" dirty="0"/>
          </a:p>
          <a:p>
            <a:pPr lvl="1"/>
            <a:r>
              <a:rPr lang="en-US" sz="2000" dirty="0"/>
              <a:t>CS Porter Middle School			33</a:t>
            </a:r>
          </a:p>
          <a:p>
            <a:pPr lvl="1"/>
            <a:r>
              <a:rPr lang="en-US" sz="2000" dirty="0" err="1"/>
              <a:t>Hellgate</a:t>
            </a:r>
            <a:r>
              <a:rPr lang="en-US" sz="2000" dirty="0"/>
              <a:t> High School			13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6DFC5-80A5-4352-98D5-8B2437C14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DE467B-582D-4077-9B82-9C4B0055CA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172200"/>
            <a:ext cx="609600" cy="609600"/>
          </a:xfrm>
          <a:prstGeom prst="rect">
            <a:avLst/>
          </a:prstGeom>
        </p:spPr>
      </p:pic>
      <p:pic>
        <p:nvPicPr>
          <p:cNvPr id="6" name="Picture 5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4CFC4990-3218-40D9-AAC3-607F8A6AAA6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A9A1F0E-9EB2-4872-9389-56EEA68FDB31}"/>
              </a:ext>
            </a:extLst>
          </p:cNvPr>
          <p:cNvSpPr txBox="1">
            <a:spLocks/>
          </p:cNvSpPr>
          <p:nvPr/>
        </p:nvSpPr>
        <p:spPr bwMode="auto">
          <a:xfrm>
            <a:off x="-381000" y="6324600"/>
            <a:ext cx="960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</a:t>
            </a:r>
            <a:r>
              <a:rPr lang="en-US" sz="1600" b="1" i="1" dirty="0">
                <a:solidFill>
                  <a:srgbClr val="800000"/>
                </a:solidFill>
              </a:rPr>
              <a:t>- Promoting Intercultural Understanding in Classrooms               </a:t>
            </a:r>
            <a:fld id="{D5409F3E-D7D7-436C-9A63-DECE9AFE2A2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087607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30E6A-CBC5-4EEE-A1F8-A503DB817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438400"/>
            <a:ext cx="8229600" cy="11430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Professional Development for Teachers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8512BE-F7FE-4FD4-9CAB-C41E0529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6" name="AutoShape 4" descr="data:image/jpeg;base64,/9j/4AAQSkZJRgABAQAAAQABAAD/2wBDABALDA4MChAODQ4SERATGCgaGBYWGDEjJR0oOjM9PDkzODdASFxOQERXRTc4UG1RV19iZ2hnPk1xeXBkeFxlZ2P/2wBDARESEhgVGC8aGi9jQjhCY2NjY2NjY2NjY2NjY2NjY2NjY2NjY2NjY2NjY2NjY2NjY2NjY2NjY2NjY2NjY2NjY2P/wAARCAHhAoADASIAAhEBAxEB/8QAGwAAAgMBAQEAAAAAAAAAAAAAAAECAwQFBgf/xABDEAABBAEDAgQEBAQFAgQFBQABAAIDEQQSITEFQRMiUWEGMnGBFCNCkRUzobEkUmJywdHhNDVD8BYlgqKyY3N0kvH/xAAZAQEBAQEBAQAAAAAAAAAAAAAAAQIDBAX/xAAjEQEBAAICAwACAwEBAAAAAAAAAQIRITEDEkEyURNCYSJx/9oADAMBAAIRAxEAPwDxDH0VcJ3DgrKnaC+SUv5NqklK0kAhCEBaaSlpIVCKSkGkhGg2BySgimFINo+Y0rWMHPKCkAlSEdg2Vaa+VRII2HoghQA2/dBc48lFEEWkihCEKBjhNIKQBJoIoC7Pw86H+JQNncGxFw1E8BcaqJsgK6N4YdrP1RHvfiCHoeTiF8M7WSgeUMBN+y8HMwBxAV5yHvbXH0VDhq55QVaWgGySe1JH2A+6k4UoHlFCRTSO6gSCN0wCeFdBEJJWNc5rQ41Z4Hugp0EBIr1Gbh9DPS4y3OcMprNw2Ow4+i825zG7BBEMJbdphm3O6iZPQKLpCeCaQW00DcpeI1uw3VCFdJtaZj2FKJe48lQTtBIFWiU9zaoTBRFrn2qyUblGg+iBJKej1KYaEVXSYaT2VmwTQQDPUqYY0drQi1FStO1C0WqJ2glQ1BIvREiUlAvUS5BZa2x9I6hLD4zMZxjq7NBc3Up/iJtGjxZNP+XUaUATSiSe6ijlUFotJOkQrQnSdIqKFKghBGk6UkkCpOghCAQi0WgEJWi0Em8LacnVgCJ7ANFtaQsTNwVcSPA0UA5p1X6+yBkNIi8LU1xoEX39Vo6iW/jdDf0NDVHHbrz8dpqwWgiuKUMgh2ZK5psF5SdpUEIQurmFYwEcqsK4LGTWLDocOyXCYcRwU9Z77o0ihStp5amGtI5r6qaEEKZZ6FR0lAlc0A/MaCrApysCBgVSlSSa0qp/zq+P5Qs8nzq+I+UKVF0WK+eSmNu058SXHk0vaWn3W/oueMDOjne3W1hst9V2PiDrmH1OBgbitZJz4l7j2WVePlbwVWAtMoABvcKgGrI2QiNH6J0Byb+iRKLRUmkCqG6N1AEhPUUDUgoiyVMMd6Ii6EWaK9Bh/Ds+ZhGeFuoBeeidpK9h0L4nbgdPGO+MOIJINoPLZWLJC5zXN3HKxuG69B1zqbepZMk2hrDpogdz6rgPIvhBDZFgKJdui7QS1paz6qKSCZeSNyoEoSQBSTS0lAk1LT7pgAdkEFINP0Uk7Q0iGe6kGgItFqKdotK0tQ9URK0WrMWOGaUNmyG47P8AO5pP9ksxkMM2iDJbkNr52sLR9N0VXaLA7qu0rVRZrCNarJQg24mTiwk/icU5F8fmFtKqaaGSdzmQ+FGeGB119ys6EFj3NJ8goKBNopOkEUKVIQRpOipJIFp90UmlaBoStMUXAEgA9z2QCFfPBBFE1zMyOV55Yxp2+5WW0EkWo2laCdpWooQTY5ge0vaXNvcA0StWVk4ckIZjYPhO7vdKXH9lipOkBaSdIpEJCaEFsAO2178K9oPhvaBsav8A4VULSRtXrutbS0QT6tLtQbVDcUd/6IpdMFZbnn/043O/oszOVpwXVFmevg7fuFTB4YcTIwuFbAGknaXpJjHPcGtFuPZS8PQ0GQfMLaP+quhliEzKhawd3WSVLLnZJGQHarILfLWkAcLq5sYVwCqHIVwNUsZNYsFBFJkIpGgAAU+yXojsqBFlCSgd+YKYpVfqCtCKkmkmtCqRp1cKxhIaNlXL8yti+QLNEml30U/qbUUKBSH8tZ1ooFtFLwhY/soKELSYm1wszDUgvi0Emxudw1WtxztZ+oVzPlUrQRbE1vAU62QkqMwNWmyUjuoHuqwVb0jSHatXfZVEqUB/MP8Atd/ZVkrKou5UQm7lIIGhCECRaCkgkhRTtBJFqNotBK0WoElJBMupR1H1UU0DtFopFIBJSpNBFFFNCApFJpWgaEkWgaFHUlaCaLULQglaWpJFIC0WikUiEhSQilSK900IFSKTU4IjM/SHxs7291BBWhWTR+FIWeIyT3YbCrQNJCEAmNykhBpmxDDFrdPAf9LZLcs6SEF0Y8q0xEiOcaQfy/23CphALW7XvwO61YzS7HySAPMGt37Wf+ygpxuJx6xH+4VbOSr8EXJIK5Y4X9iqI+61j2zek0IQurmbeQra4VbPmCu7hc8nTFg9EeqQ7Jnuqo9Edij0T9UCKipFRPKikeQrWqs/MFMIJjhSCQ4TC0KZvmCsh+RVz/MFOH5fus0WBPukEKAafKpjgKA4THAQTPCx/q+61rL/AOoa9UGxgsKSrZu0KxopQCYtBRZpUYj8x+qrVpHmP1VKt6ZX4+84A7g/2VZVmNvkx/Wv6KsrLURLqO4BSsHgUh3KQ5QSSTSQBUUykgaSaSIE0rQgaKQhFCaSEDRajaSCVq+LGMsRk8eBgH6Xvon7LMhBK0tSKRSAtCKTRCRSaSKKRSaSIaEk0UISQgE2jU4Cw2zyeAkhBdPCyKtORHKTzovb9wqUItA0kIQCEJIGi0kIGhJCB2hJCIaEIQaoHOjYHN2J4Pot+KC7puWI263Ncw16gFYIWPeGtF1z7D3XQ6dkjFx8kaC4yN2PYbFSqz4ekT45G7nmiB6brPGOVqw2AZmKB/k1GvoSqsYQljjK6QG9g0BXHtMuiYxzyQ0XQJP0VvhGKASvaD4mzQe3urIn48chcxrq0OFPN6vbZLIyRPE0aA12ouNccBdXNRGLcFe1tuCpi+dXg08fRYybx6czsE0kWtKfYI9UdkKA9FEppFRSd2Vo4VTuysagmFJQUgVqCubsnB8p+qU3ZODgrNFqPRCdbhQJvCfZDe6Y+UIGsx/nH6rWspNT3/qQaYvlCtVUXyhWqASKkAkQgyOHnP1VLGF8gY3lxoWtoazQ4uNHVW3NLEfnNeq1emfrQwFmc0HYteAfZUuHmKsxzeTET/nF/uoybSO+pWGlL+UDsh/KQ5VDQhCAKiEykEDUVJRQCE0kQ0WkhA0JIQOkISQNCEWihCEIBCEkF0krHsa1sEcZHLm3Z/cqpCEAhJCBotJCBoSQgaSEIBCk2N7wS1jnAckC1FAIQhAIQtWTPiSQMZBhmGQfM8yl2r7dkGVCEIgQhCDScRoxBOcvHJP/AKQJL/7LMmkihNJNEaGkhoANbLdG6+jT7fJKz+xWHsFvwY3T4OXELPyO29juoqOHTczXGDoDHbnv5SssXyq3E1aZD+lkTnfvsq4/lWse2cukkk0Lq5pxfOrhWrnsqYx5lcB5lyy7dMenMHCdbpBPutqK2tKt0/0p90EaUo+UuybPmUUph5hSGJz8hDFBMBSApIbJrYqm4CIO6JvlCUPJWaL0eiEqWQxyUx8qTeSpD5UEqWWT+cfqtYWSX+cUGxgAJFV7K0BVQeYWrwopDZBCkAE62QYXipD9Vmd85+q3mF0j5C0WR2WKRpbM5rhRB3W70x9WY4/xEX+8f3ROKmePRx/uiDaaP/eP7qeUP8TL285/uudbjLJyFEcqUnIUW8qokkmkUCKVJlJA1FNJAJpIRAhCEAhCEUIQhAIQhAIQhECEIQCEIRQhWPnlfG2N7yWN4B7KtECEIQXSNgETDHK9zz8zSygPve6pQhFCEIRE2yyMaWse5oPIBq1BCEAhCEAhCEAhCEAhCLNIBCEIGhJMcoNTWOds0WV0umRumEscJaPJTy7awSP2WTExn5L3ta7S1rdT996C6EPhjxo8IOc50I8x2L97KlVjgAb07MddkaY7/wDq/wCyzs+VbMlskXSwZWaHTzF9ewH/AHVMEcHgtdJK8E8hreFrDtnLpWGucaa0kn0Ck+MsaNdtdfykdvVbomsdCxkMjmM1usuIBqhay5RJlAIaA1oaAHaqH1XTbGlTS4Hyiyr2AmieVXCLsrQ0Lnl23j05AUikFL0XVpHsU+6f6Sl3CmhHsmzlB4QzlQKU2mwqL+SpN4UnYtRaQKdgLSoTfKow/MVKX5FGH5is1F6aAhZCHzFSA8pSHKkOCgkss380rUs04/N+yDVjimUFcBuqcVvk+60hqyAbKbRYKTWKdUCisM5IkcAdjyPVY5P5hW2cfnEDdYpf5pXT+rn9TZs9v1CuzQBlzAHbWf7qkNI0kjY7hauqRmPqEzSb8y510jnyDhEZLHB1D7py9lBnKsRJIpnlIqKSQTUVUNJNJAIQhAIQhECEIRQhCEAhCEAhCEAhCEAhCEAhCEAhCEQIQhAIQhAIQhAIQhAIQhAIQhAIQhBMsqMO1Cyfl7/VQTslJUTbG5zHPFU3c2UhyPqgEgcpjd4+qDoxaY4S7U5sjzpHoW1v/VbcLLjGZD5RGyOEh2/PJWCRp/DxnQQN/MeOeFf0hl9Uia5tjfYj2WVPq0pcMaOiGtj1AHnf1WRnyBbviD/zI+zGrE0eULeDOZpJ0nS6uacXdXAqmIcq5otccu3WdOSOFIFDAautkwOF2igfKUr3CkB8yVfKqEeCog0VMjlRIWKIu3tSao0mxZE+EwmmPRaEJPkKjD8/2UpPkKhD8/2WKNIRSAmgByVIcFR/UpjuoJN4WXJ/m/Za28LLlD8wfRBqxgQ2iKWkfVZ8YktGrmv+Fqb9FlTA4Uq52QOVIhBke9kcr9TbJbsudOdU5NAewFBbssVN9lhm/m/YLp/Vz/ssa0mNp7Wdl0OvgfxOUjcbf/iFkiv8M3bbU7f7BbOskPzXEd2t/wDxC5V0jjS9lBnIVk21KDLJWoVI8qJUjykVAjwoBTKj3VQ1FNJECaEIpIQpEN0iidXcVsgihCEAhCEAhCEAhCEAhCEEnMc2rFWLUUWShD/wIQhAIQhECEIQCEIQCEIQCEIQCEIQCEIQCEJoEmikIBSZ87fqkrcZgkyomE0HOAJ9N0HUxvCfDFBICdct78dwt7C0fELxG2tiARwe3/CwZT4X6mMIjETzoA3sdv8A37rX0XIjOafEbUj2hjXf1WWmLrDi7LaSCD4YBv1Fgqho8o+i0dW1Pn8Qm2uLmgj2KsazE0N1ZMl1uBH/AN1vBjNkpTdG5tamkWLC6cTWt6a98TC94cQwltmrG6yZvlypAGkb7j0Nbrrtz0zxDYq4BQiHlVzRa45duschllg3TrhRYfIN1LVtS9E1pTbfm2S3puykw04pE+UKhHvsolTJ3KgViiJ7oYgoYsosBTP9UqT033VVF58pUIv5gU3MoHdQi/mBZo0hNIKVqA7qTe6rvzBMPolBa3gLPl/OPor43WFTl/M36LI1QHVRA/S3+y1NWLEaWtBuwQD9FsAKirQn2VYBUwNkGeVjXzHVvTb2K5+S1vjjQSRQ3IW3JH5rfosk4/MH0C6/1c/7L2H/AAQFbeId79gr+pgfiG0bBjYf/tCKvoDCdArJcOPMfKO6M8U+H3hjP/2hca6RysgVSpZ8y0ZPAPuqGncKwqZUSpFRKBFRUjwoqoaipJIAIQhAUhTc8ua0GtlFF0ihNJECEIQCEIQCEIQCEIQCEIQCEIQCEIQCEJoEhOj6FFH0QJCdH0T0uHZDSKFLQ70RoPogihTEbncBPwnXXdDStCsMZHKDGQLtDSCFYIrHNIEYN7ptdVWmpljQ4C0FjQNt02mlash/nNUgxpU4WjxOK9FNrpoqjWxJW/oIH8UY6Rt8tB9DSxjQHNF+U1qNbj1XU6FjibImlB0RMdYPfcFSozdT/wDL8Wm0DJIQe5F8lZgNlf1AEYmAy7GhxB9Rq2KrpdfE5+RNk0jGBrXuAbxR4vlQcSbJ3J5TpIjYrtpy2lE3yhXNCjE38sK0N2Xmy7eidOAz5AnY7pM+UKQ2K9OE3FSoauRSiQNKsG7RsP2RTbPlC6+ggRSgeFMqJ4K5ZYiJSamk1ckWhSChaYJRTcPKVTH/ADGq43RVLPmClGoJ0aUQDY9FO0FTyWhtKNkqUnAUaVk4SrMc/mV2pPL5aowfzQp5XDVi9kX4wADSO7QT/VbBwsWIdmn2H9ytjfqstJhStIAKVKKpdAZ5w3UBTb3WHNiMc7WnnTexBW9znMlD2mjRCwZbalbX+Vdp+DlfyaYrk6QYmyWRkatB2oaeU+oAh0APPgM/ssrXHwCKFagb78LTnbjG/wD47P7LjXSOdk/IPqs7eVoyf5Y+qzt5VhVh5USpFRPKBFQU1FUCSkoogQUIQCSaEAhCaBUhSDbpSHkdYPHdBDSUy0BgNnVfCev0UTfJQJJNCAFd1IAXxski0E20HfJY9EyQXCmcdlAFAKjW0zTiKbSkRuBpVYcb2TDiXWhwseRprSBaRd5T5QoF3CCdvdRdrKIb22TjsNGwVWrb/um13lFm/uhtJpO523KBbnE2FAEb/wBkE7+iG0yDrG/ZDwaFuvdQJ4Ui627D+iBub5TblJrBQt1eygHbAc/ZIOon1KHCbA3fzEC9t0FrQ/k1W5US7e/RBc5zavlBJzRQ5U6jri1UHf0SvSPcoS6WN0gAOFlBb5i7TtShq3tPWXA9k0bSI1NFDlTEgutO6p1UQEXybTRvSxr9AJPPOysZbpWnsBws92uj0GI5PV4Y/B8dvLo7rUBzuibacvJhmcyOPHYyOM01wG9LodBjc7LEUgGljddD03/ruqf4LlOzDE7HdCZXERtI2A55Xd6dC2DPkiftlRwjVts73/spajy3UB5cID5RGQ36azSiQtPUGNbLgRyFw/KBeQNxbieFJ0eDRqTIJ7eUBd/C5eRmjjMjtLdzyq3DYrt5bGt6c9oaRpZGRbRps80e5XGf8pXXe3LS+NvkH0Voakz5R9FYHLy3t6Y80z5QpHi6Ki1hcwEGkaXj9S9WO5FWNPlCYI7qoNeeHJiOUnldJlf0hkigolPw31yolrh3XPK0JIIIKW65VEwVNpKrp3opx7coqfblUt+cK61S0HUNu6DRwnRSJT1bcKCEnAUFJxtv3UVqdM1ZFfiClLI4Grf6Kth0vBU5jraO26xe1i/FIIbpG3B/dbQubjWwk3a1jI/0rNVqCsaFkGQf8qsGSW76f6rKrJGOdIxrRZOwCwZzalA5oV/VbmzP1sk0aSx2191k6nK+WVjnVdHgV3XfH8HK/m6LelPf0GJ8TGyzvPjeQebRRFH7hYs4flYZ9cdv9ytuBkug6E97H6ZBkNY7/UwtJ0n2u1X110EkmM/GboidA3S303Oy89do4uSPy/uszeVpyf5f3WYcrUSrSoFTdyoFAjwkmkqBJNJAIQnSBJKQFpltNtERT0n0O6mQAN0nPJAHYbBFHAUCbQnVdkQkuVJKkCTTo+iYB5pF0ihS3PZPc7UgiAilLcdkCx22QRrdFbqQu7pFFx4UEShSIN0mQQEVAIClpKGtJ3VRFFKWk6qQQQFBGtk0wmxhIu0Ear6plqkWEOG6ZYa3KLpXVp96pSa0kA2gN89II8dk6UnsoXaYZsLKbNK6u0zsnp81Aplu3KIjSALVjWAjndKgHAAouiNhtLb0jJlwswZEJqRgsLKWN9VdhtJLiNzSI+h9BzsjqWM/IyWxgB2lmkV9VKeNkvUg/GbczC1kzwdg3clp/osXRfFh6K2dsmtssrWhjP0AkA/dauhQSQtkfMKflSOkA9AudV5fr7g7r0jRwzS0e1BZSpZ7zL1fIee8rv7qJXr8M4efy3k3PcWhpcSB2JVUnyGlYVAjVt6rrenOdtEDZiR4gAbSuAVgbQRoXjt5eqPMw/yvun3KcP8AJ+6Dyvo4T/iNfCbs4K9o3VHdXwnVX3XTDvSIkbKl45Wh22oKlw5XPyTk+KSEh8xUio/qK8lRaFF+zR9VIKL92j6q3oV2fVG+x91Y4No7bqGkgB3ZZGhSVHiOq62Vkbi5tlZBINlBWP8AlUQ0lhd2Bpbx6SkwW8A+qtnaGMFcWq2fO36q3J/lj6rF7IePGS1ri7Z1ivotjMdh9VmwyPDa39Won+y6UYWK1CZiRn1/dWjAYXN3dXcK1i0M3v1Wdqx5rQ1sdepXKzPmYutn/Iz6rlZn6PuvRh+Djl+TbgRibpz4g5rHPnibrPa7Ct69gydOfjY0zmucyI7t7+YrnYrJ5A1uOHOcSCA3uQuh1cPOL06SVxc+TH1EnndxXnrtHEyf5Z+qyjla8j+WVl7laiVc8UVWeVbJyFUUCKSaSARSaCNlRFMV3RSCEA0gJl1igkhEJCaYHuikAfZM36oI90aduVAtJRRUw3blIN9yhogCdrQQRW6enflGnjdFLSQOUAHm1ItoHdAZtygQDnd+EEG6tLvymAS7koAgtHKACAd1JzduSVE/UodGGk72gtN1doANclAbZO6KRBA5T0mvmQ5vHmtGmv1FEDWF290gtNgarQG2OUw23fMikWUDukAfVTdHTT5iUCMf5iiaRa3U47qTmaWnzFIMFncplm4FlFhhm3zFRDbedyrAyv1OUWsG+55UNE5oDeSVLwxtuVF7KqibtS0X+ooI6BrIB2TLGgIawFx3ICbmANJs7Ia2TWigjQNQH7qTG0AdRBUXNAcACVUT8No9Vs6RjOysz8PE8MdIQ0OPCxBo9Su98GY3i9YEheGsg85vvsVFr1seLD0+IQstkUmQwbmgNI3O/rS2Zb4/wcz43tsRuotPG3ZQ6xB4/TMhpr+Wd9tvfdeY6dM6TKbBIwxgYLg2vper7rE5ZcGG3SjuaJV5VOMS2S2mvKQr17fD08/k7RPCGjzN/wB1JlWxtAhhd3dKf2AC1l0xj217p7oKVrxvVHmYx+WEy1WwxudECBdDdGgucGtFkml9bGSYTbeuGcd1djfzA36pTQvglMb6v2OyTCWOschcsc5vcZXPHneK7WqSNrXQx8c5GSGA1qaN/ss+VB+HfoJB5Frflym9LrhhI2Uf1FaYcabIB8JmqjSUeHkSyODIXeXY3tRXiyvKaV+g9VF3yfdWviez5hRGyrcPIU7CYC0a+R6KWppab2s7qAJquyK2KCJ71wrYfk+6iWkGjyup0fps2ZDM9oaGR/qcaorN/wBGB24UaXZi+Gs/JklZitjl8PmnjdcuWGSGR0crCx7DTmnkFXGzXCVWwXIPqrJ/5f3TxojLkxsBrUas9ltj6c/KzW4Ye1pJ+cjavVYyvJJtlxKocbHnvwurG39lmz+kSdLyKbKJoyaDgKP7Lu4PRMjKwxOySJpItrCd3LFsa1YwtNFXMKpAo0RRGxCtabWRnzvkb/uXJzeGfddXO/lj/cscWE/qGZj4zHBniOouPDR3K9GH4Vxy/JX0yaXFeMmKXwzE5u9epXR67kjLgwJmgAOhdsBQ+cqzqvRP4VDkRwzfiGPEZaR816qqh9VkzozH07AYTZbG4nb5bcTS4V2jkz/yyso5Xb/g8+Rg+LDb5Ca8MDdcrIxZ8SYxZETo3gcOVlLDk7Koq5/ZVOG6qIpKSVIEnyKpOlbBC+U1GwvPsFRUGoc1aDG0Y5cbD2u0gVyqpYpISBKwtJ3FqCqkUphtnhS0aTTgQffZUV6QghWxwOldTGkqLoyxxa7YhQ0jpCQAV3gt8DxATYdpIUhh5BxzkCCUwjmTSdP7ptWet0EKej3S0+6A0hINBT00eUwyyADygiRvSCKHdWyRBjy0u8w2P1UNG/KBBg90g0WeVIs4okkpujc0kG2kcgoIOHG5Tq+SUwyxuUFpJq7QJrbF2Ui2iBakWkDlNrHOdQ3KCNUDuirbynocSQTwgtI7oIhtuq1IsoE6imGOHcIomxaBBlgeZGk6q1KRDxXujQ8dwgjpIHzKQjcaOrdGlxsbbJ+dovakWf6Ra7Vp1dkaHAfPsnTrvYo852pBHS40dW6NLtValKngcD90hq5q0QxGR+tRDS4buTJcBxSBqH6UXcBDmj5kBpu9W6RJsbfZPzf5SiHTi6rXp/gvC8WebIdNoGOQ6q+Yb3a8uCQdxuvS/C/UIMTA6g2Zri54Aa3/ADEiqClHd6z1WNs8MFa8aYXIaJ9q/tssPwrhSzZU+U/aMRmJpd3PHH0WtnR2iBvUckOIiiLhEDfA8pK4PR818ecIzquaQcHbv/1UiCXGhws7OhY8TNYzSHgDYkhZk8ON3hZmrYsDQQf9yS9Xi6efydkVZE8OdDHoaNJJsDc/VVqUZHjRU3cc13W8+mce28kI29VAoXir0uV05g8mv9Z0gXyurldOPTshspqQzXYA2jWfp0JwZIcjIa0hryWNcN3GvQru4OZi9QkONmN8rzsbogq3K/t3xnDzHUYvFGsgNfdA8WFhdDLG/SR5uaG69D1eTDPUfwBLWw4xIDm8uPuublaIspuRjOc5pILbFfZXDPTNm+UonuhhjmHkLqFew5W6XHEeO6d2h8rYydHOoHuu87pD+ufD8bWNjin1hwJbXlrjZZMn4ey48vxZ3DwomgPeXUHCu33XS5329k9udPO9M0zS+AWljfmJHNq7HfKxuTC8kaDdpT402Dnl0rDG2TzCxQI9k+mztlnmmlYHF1bdqXHPLd26Y4+10pi6e6WeN2QTDFLt4hFhEnSmRTzxySOc2OiCzk2vQsjk65NkQRUdgBewYOy5sbvweZlwSuEgidp11zQ3WrxJY4485XGvNvj0SabsdircTCnzsgY+OwvkP7D3K7/TuhN61gS5jZ/CnEhAYR5SF0jA3ocAgx2F88lXJW7z6LUy4S9n074Mx2tP4xxmd7GmqrMrGe7p8LWwRsOwZtf1W6fqjsDFEReHTkecjhvsvPdUyXRyQZF6nyN1GzfdcLba7SSR2ei4PUoppMpttDIzpA5N8bLzfV8iTI6lkyPZpc93m2omvULrdL6tnQSR5fiVHWnw3GwWrtOwui/Eea+eRz48gN8wa6th3W8eK55Xbx2PhOZGJXBwleLjA/uu90/CZiz4sj9UmRr8wbuardd/P+G8LqcGO3HlMLYAWgxVuP8A3/dGH8Py4uVqbMCzRWo8g1St5SXTlS9Pil6oMidkxgvU2Ejciu/ta2DIxXSxshBiiZTmjgk+gWnMa7Cw58iSQzS6CwDgH0A+i5OJkDEbHOYmyzGO2b1V9vquVdcbvlizwz8bI5gIDjqojcKtopWZXjZOZPmGNwjfWq/0mu6C3QRqrcA8rU6c72xZo/L/APqXW6X0SRsMOW1wOQ8eRhNAA/8Ab+6zfhBlNN2GhwvbavqpyQ5sbGHx/EiHB7Adl0mesdJMLlltbGC9+Q3KLoSHAxO5LXDv7rkQdPzpJHMn1uhLdWpu9gFbfwOQ50JdQi3OrVYXbGC6CIRYk+kNYXOJ5dZ4K5+0jtlLVGCx0TnubbKaHhvB32XB+I8eXIeJmsJYwnU7uAV3o2zyZ8THaj4TCQOSAf770uf1TFyg4yDHm8Puav6rM5u47Y4S46yrK9mHBhxsbiNmaAble3c2vP5cIhmcwG28g+y+h9P6RiHBgYyR80L9y0nj2R8R9C6bPFHPKDAWaYg6PYbmgp/JMctVwzk6j5rSVLXnRRRZs8cNmNjy1tnegut0Do0U725GYQ6MbiI/q+q7e01tz9bbpwGENeHaQ6jdHgr0WLnRPYzRixwMf82hlA/Vb/iDp2DkNLcWCODIaNXkFAjva8+Zdg1g2GwCS7LLi9N07Fx8qB8L8aN7LoPDaddc37LJ1Hp5hkkkhgjyI42adMg1G74VfR852OGh9vbHeoeoPcfRdENyshmTmxgRY48x1bbAcfVZ9ct7dJcbHN+E24LJJszKg1ytd+W0DYDvQXe6jPhZeH+VAyTHLKLSzzfb0K4EE0eNhN8JzANyAT5uV6L4aw4ZunPyqLpH2NDjYoeyl3Usked6N0mWLpc3UJC3w5Bpawjci6ta8TpWP/DpMl/T4cgstx1uIdp/9henZh4hxRjYpOpsYoHnSbWJmBM/Glx2wyxsGw9Srym+NPIZDY2xsnZjQiBxBMYaaHtvyukzLy+pQMxMKBjWBlGMbNaPclczqOHm4ZEOQx7WPcdAP/C9Dn9Phx+mw5GE9xaABIQ7nZZym+2sf8eYzuhZ+NmRxGAF05/LbEbB9llzem5fT5BHlwuicdxZsH7r2WVkshwYJnSyeOCdLTy0EdvZcTqEmR1NscTWSTzXYDW323WpaXCftg6Zj4mVphdizSz/AOiQi/sulj9Gx8mR0ePg5Akady6TZh91q6FhZXTC58kLoZnb27kBep6TK4YLxM6N0j3Fx35BTfOmfW628lN0pzZJIxFG5xBMkh4C4eRiM8wxopCRydVj3XT6/JnY+XNjOc4RajVdxys2NA6WIObM5sbzW3Y0k47aykvEPp/w/mPdHPlQvixzuHkgH9lDrWM1+XLJjgmNgaZCN9JPC6smS17GsfkSOe1uhvmOlo+i1dL6S0x5TZLex9NkLDQ5sK7ST48ljYWTlGQY8ZeIxbyOGhdhnw9IctuGfDbbdZyHcV7Lp9M6dkYvw31OfHNPneWtvnw2kg17ndQxD1F2PGMqOQENIY5za8qlpMfiOb8H40MbXRdRJqtdsur44WFnRcWB4d/EWONVRYV6eOV34F0chAJBaAfWuLXl3wy/jIoJWuje8ho1D+qY3aZY6VHouK0E/wASb/8A0KyZODDCwuZl+IRwNFWvW/wnozmCMZU3i8au1/ReU6niy4mdLjSuDiw7EcEdiFdxnlRHgZs0QljxZHRn9Yb5f3V7OhdWc0ObgTFp4IHK9JJLIzprcOFzmwtbWgDY1z/VWwCb8CxwzpIW0XNjBP8A7Cns1cK4WX0PqL8fHMWFMXtHnZoA0lc3IwczFfoyMZ8bvQ8rvv6hkF1sypnN53cb+i5MuZ4kxkc6R0h5c48rTG7GF8E8LQ6WF7Q7gkcqyCDxg4U4uAsABdTp3SuoddJMDR4bHUXvNALsO6Y7o8Zgl0PPIkqr9kt01jN3TxhBBIooHJ2Nr6D03o3Ts7D8d/T4zIQSQXHcrFXQ4pHRy9H0Paac3VuCqzeK8rMI2YEMjWDU8lpNm9lkBFcr2krsNrwzGwmta29LBvSpZjxfmS5XR/FZVh1EV+yzteXO6Z8OnOwfxMk2guBdGyuR6k9gudkdPyIpJAyKSRjDRcxpIH7L1rMvHifHGyPTG+MaK/QB2C1/xKHAxBi4pc4afmI4P17rMyu2/Xjh87FF12ndd13erdKmlEnUI2Ma3VT2DY3V6h7LiaR6Lcu2NWIDckrZiuEUQmsk2QRXt/8A6smkaiu/8PTAY8mMTjtje+3+M0mwlR0+qZcuTgMEQe3HZite4Nf5ea3XIwWRSdXx5HsdHD4gADBvfZbCT+Jkw4czHZiyn5BdEem67/SOkvxIn/iS1znOBa0bhoHCiPHhrWSZQjfqb4ukOurG/ZRK6PxBiNwcljIWRMD7cQwe/dc5erxXh5/JOS7KzH3mbtVN/dQVuMKmN/5VrP8AFMO2kpWUOIBRa8b0LJemCUiV+S572CxZ3JXHLnB2rU62nYjsV9Hyunsg6VpEYEga02BdEUvOZ3SsQwyZL9TCxpJazYE+61lpvDf2uLn4c0Xg5Mo1tlbr1gd63CpjbdNlca/stM2WZGBuu2chvYLGfEvZ9C7WI73x65j2uN1eSHDijxS0jw6aeRay9T6v1F2IH5eOGQNcC4tG/suL0eZkM35znhrAXWwf+9l6OPNZlxOY+Nro3Np4vj3C4XK4XVW4Tv64PXcgz9Na524DxV8hcvEmjjaaGkgbknldLIkx5sSRjxbA7bfuCuPkwN0h0YIcObPK6YWWaZz3LuOhg9ddjPl8IV4lW487Lf04YvVGPxjia53gkvafMfdeaixXv0lpG/PsvU/CGOIeqhwsvZG6yfSl0unKb7TiyI+mY34FjvMwkO9SVhn6hMx4e1xNcA719EfE0Jhz3ZDd2yu39nLjOyHOoAbq9sfdumGjK1SGSi1pdpJ+Y+iq6r090JxTJIzQWBrqO4PddnA6BBLgl87nukdTnNaapWtb0zGhDfCEpZ3k8xtc75Jjw7fx5ZcvPukfN5CQ2NvBHotWDE9szXxPLX8Xe9HYj9lX1WeFwE0QDDdaK2r1UejyOyeoNYzvyfQJbdbaxxx3p7jpMf4GIxveDbg6xwqMvFyM3PyZBnvxceMgkdiAOVdDV+Z2kdl4jq/VJZc+UiZxiJpovYN9Fyw8mWV0eTCY8x1OqdWfnOjiYAI4zRN+Vx9QrocCTIYySF2tjB8rXDn39F5N+Y923AXU6RnTQyNfC7zgbg8OHuu1x4Yxyn16jDih6UwzdQmaGuGmnb6isJyukR5wy48fJlcXagHOpoP0XL+IeoN6hHjsa0lzS62jsVyGz+G0Ojc6htRUxhnrb6JFPiZOB+Oly5IoDsY3EeU2vPZPUNeXL4Mrvw1eUEbleejz3jGezcguur9lfiCR7Q4NLgdzXZavSY8Xh2nyCDEZI2QSFjA9wHr6D6Jx5zmAEHW9wBq1hjY5vVJIZBUfhEg8j0BPtaWN4kmR4bmhkpF77bjssXF6MMfbt2MLqTo+rx5MxoObodfABXosnMMMByHzxeG4U0Bp5XmunYsudk+DLGW7WXELZN0vIdguxZLj0NcWPf8ALZI3/ZXG2Hl8UxvfKOB1jJ6jkPEUzMfHY4gO0jU76qzNfkvH+InZO1rwGBorvYP1XA6eyFodC4EsJ3okFdTwMjJirDh8viNMpB/SBsd1jLHdY9ZJuuWek48OU6TMiNOFiLV78lbxJA9zImOEQsAtA4HqodZxvAyoNErnteLcXc2oyRwRCF0TvEkeLcO7Tew/Zbkv0lmM3AWfjJXYcj/DkJoSDt9fZdnA+DcaCRsuRMZiN9NU0rmYGHJkdSa50jWucO/NrudTOVjtjMbzrZEQ944+v9lqWRy8l4ivq0GGwQ+SLxIrDGR7WTyKXKm6TldSDh+M0PYDcZb5QK4FKoZeQzySaSwO+YHk+qnjZL3MeS8t0tqx3CnvW/SSM3TOmeBiOypoWykGmRk/1XV6Bnvkz2wwwaWEEloFafquZk5UzwfBpgdvQ2+6x9CycqLrcTIneZ79J32pScplxHupYDFmnJby9pbR7LHNl5eE0yfiWuaLJbIL49FD4lxZHyNmZlGMBm0e/mIP/dZscYpjggyTrLGnVqOxcTuf+FMvbfDOPrrkpoJuqMx8mUAyyML2+kYPAH2VOXiyY7GFkmrSaexpsVa0y5Mv40xsAZExumuwHqtDuqQYMLGOZ4gcSHOrg87qS101qPHdZklfMGy3xYs2Qq8LPmwfzoiWSCrPqul1GHHzcxr4WeEx/JFbO+nosn8IyXu/DRgSNv8AmN+Wl39o46ru9UzWZ2FHlRytExhp0d0bWDpTZGyROllcd9T2hu/sL9F2+j/D2EyOKbJP4h4Hkviu2ynMYI3TY7GtYBYaVjKfY6Y8/wDKkv6dk9SIyYyJXNEYbqLtXtSuf8Ns/MMIZAxw+RgXRwBCMWOV7Gl0YpriN1k691STG6U/IxibcdLSB8pU+cpbfbUeDDC/KAdfz077L3nR+mDExZpJpd5g15b2aOy8B47tySS9xsnuSvQdI+IpPwpw8prpXadMZHJ/0rUjNydbNk/ARRY8ThJEASHXuNyVy8rqUs8JOvcbOateibLMniRuiLYx5CObvuuLHiDJyQzU5pPNAlc7zXWTh1ektEsIc935V2HE8OtU5sGT1TrUEsTNowNbxw3fYo6dBHDM+KV/5MA1u7X7UuX1PrD5OpST4Uj4m7BtGtgrI1lcZi29TiEXUHnDdqjaQHW4WD32WbK6a7Pym5EmXDHE4AW4kuAHsuTJO57CdRMjnlxPrdKzHnyGvbG2yQflIWpNOO9vYZ/TG4eKySF5ma/ylw9a5XFy3SthaSXAAV9F6f4eidJgzRzGw6tvQ0ovw8HDL/xLxIS7U1nYfVSzfMamWuK890iLS5kpYDqB0hyfWGwzY8sjImtlA4rldHMyocqVrWMEZFaa9VRLjxzxSUPzCCAB69ipMtdpcd9Oz0zDZ0XDhgxiXTSkOexx+YkC/oulkY8HUYTHkQk6ex7H2K4g6o7DgZHNJHJktGrTq2aPS+5XZxM5k2MyQyNsjzeYbFdJdudmlLMMdPEsrJjoLaaw8NPZY+q9DdnZWPkQ0xxoS36eq7H4WGWOnfmNLtfO1rJ1TqzMEaGUZPfgK6Te3kuuRu6ZlNhifbgfmP0WrF61kyRhjzrFUfdczruXHnZZJcSR+odyqsSVsOnxLIB3A5pZuO28bN8lk5ulxBbdXp9vZW9NyhPmRx5FtjceQEs3Bw3NGRhTPcxx80b/AJmH/oteBjCPGblOheGg6NZ4A9QFLw1j272VNju1MjazyNoWNl4frOOyGdskcYiD7tg4BHou9KIvEa5k5fHyWgUud1SKTMhBY1o0nVueyk4ejLDHLHeLgNaXu0hdLBfkN/KhNNJ32XY+HPh6KfAkzs4HS8FsLbq/9SxRRNxM1zDs0GgVq15cZutMUQky4xDBqex2o6hsSAp43U2fhMpsudJ40rm27v3uvQJ4hiyMiVup27S0UasrNk9C0ZjRFK1mO87GU0RtuPdSX9rnj+mFj/EZZLnEONuJ3PokVa+A4rnMJF6rFcLZ0iNuRlPdO/yxsLwK+Y9gvVhdY7eTKbumHwpaB8J9HjZNzzBJI+UOtrRt3XoW5b3EBjW6AOXLjZcbp9eoAkHgdxfC5ZeXfDrPFpzn55dwa9Ffi5GsEPNHlQzMFgfpi1gjctPZRYYoQWObbvUrnt09XuMn4kmbDIRhgAEtBcbF0vLN6lIMXqAe6/H2DRw2zvX7L28uH0ySF3izNMbtidaoi6L8P6TojheBzb7Vm72m5K4Hw/8ADeN1DBjy8kyAPLhs+hsaC5ObhQ4ebPA+dw8OQtDdNmr2/ovoONN02BgxoZomxj5Y2njupZLemC554oXF/Li2yUsanksr5U/KdHM8RWGfLvyR7q/G6o+F5LdraWkeqs63iNxs6YReaEvLo36a53r7K3GxsKTD/PjeZnDYtNafdSyaLlbdqcWNzn+G0eKyc0QOx9Vd1HGlxTHBlMDHkeSRpsOHofdbIG4+O1rWR0WjkncqHUJGZUYjm2H6XehU9eT34ZmxiDFMjW6nMFn6LrY8xwM+DKxWuy2TxFoa0eYAgHj2XFxYcrOa6AyMjawhrnckq98s2FjY7GvcyWN7mteNiOVLLGpZeHe6jhjO6fkMcxzXlviM1CiCN14Zh3HYruxdRyo8OcyPcXPbp1O3u1z8TCMmPNkfpjcGgeq6YuVd7ovUZoyXvAe3ilteIJp3zDHbbt9JO1rL07CMjCxp0iMC6F7krp5eCcBzGufrDm3dUudk237XTlZM2JBK05XT8cX+obi0x1ERhpwIYg6+zBwud1MPy5/ILaz+5Xe6H0DxsOB5loOBfsPXav6JqWte1k2503U+pTNIcIwK7Cl52aiN2gUey9h1Xp5xZGNja46tq5JKUXwpPOA+eRkRqwyrK1MZOmLlfrw7mkyE0QDvwuh03wvxjQ6zGNy31Houl1/pDsDF1GZrt606CFxYGOgaXudpcRsrUl5263XZ425MMuM1sLS2qZsuVLJ+WWji+FTkTPyNIc6yEmDy6Td0pJpu5bThbqjk9t1bjSzQEhl0e6lAwmB4PpQHdQdmBuMWMFOdtadpOHf6C/DdHJ4sobO9vhgPO2n6/VdUQ4wxnsyZ2H8zWHR/MB6LwbJTGeV02OMmM1zpGtdYoE7/AFV07YeX49JF1sYuW57GGRrLa1pNUFr6f8QjqGY/HyWBnibM3sfRcZ+E3wPEhnjkcedKwxwPZmwCJzjMZQAAON1gy3buurJG3Gyy0taG2dPvZ/6r0HTspjJn4PhhhdHbSP1Glxc1gla5n/qNmNfurcj8Tj9UwRGLmEew+5BUks5LZlPV6YdPifJG+VgcWMDRe/1XzXqUsmN1XIa6/JM7YGu69KfifPjyvw80cYcx9Pocrj9bx358z85kOkOPmI7lb3K46yiXT8hzCx5l0ytdrbXC9dnyeP0/x2SACWL+XQJceaXhYNTT4dA9l3ukTQvjfBmvLWgU0k/KfZYnFas3HNjyGTWzSfyzZBPIWrElimzRBECIg3a/f1+iz5HRp2ZLnYjmztu9TTuPqr+k4zqkmkAsOr7hX12tzqrNxpYnHW0t91RiQS42RHlRtO0gdq9r3Wuee5ixxtlErNJ1AxtvbYVXoPRamPKZZyzl3c3qbcuSKdrQG47y0gvBLvelzZ45cOTFyshn5cu5vcG0YOZiu6dmTaWNe1h3rc2KV/SOq/xd2N06XHbMBRcXDgAcrPMyNT1WQZMD2yZAcCSaondgrsFz8zKbkkiK2+bf32Xt29MwmRCNuNGGgV8qqd0Pp793Y7b9Rsrcd3bOOck1XF6F0yGWJsuVCxzXDyl39dk8LpLM52SYsiSAtkLS1vFdl6KLEhhDGsbszZo9FXjdPixZ5ZYS4OlNuBNhak4ZuXO4rZgmKSFrZTpYKojkBczPwJI5NbnABx7LuTvbGWvPJOkWqZ8KLPbE+YvFDhrqCWQmVnLmyTeFgMjbtRIv1C5TZmEBsrnOPOknb6JdYy4YMyTFx7LIxTiTe/suOZxIDer7LGfLeH7rR1vHxpWtdjFjHkAhw9PQrkujdjVJq1VwWlbmtjdqDdQbV7rnfiWtJj8zm8G1rDpM/wBvUdB+KSGtx8xmpo28Qc/ddDFyMeLOzsjH0EF4Y32Fb1914eA+HJtxfK6/TpWuGX5qPkP9CrlNQw5y5afibMa2W4gNcsRa+u/oV5XccrqT3kdVjYWmQBosD03VhZj3tjxfSliXUbzx3dRyGWSKNG7XoOnsL9EpYLdyQtWP0vDdE+N8UYc4DUW8g+y1Y+MMZrIq8t6dSW7jth4rjzV+J1AdPbIxjSXuNtb/AMrn5Ms0mRT2EPdvRW7SWuIx4rkcacANxSU8Q8bWQdRaOVZOHDyWzPWnOgiJz7J4aVN0U7mTMiaS+jX1Vr3txZmSbEueBp9QqGZ7ZMyR+gsill8M78NOynrtn30wjpufYkeGl5s6S7c1yF0sAvY9zJGOZdGiFn6qXYWVENZ8moLd09+bmYQlbGJYWkh17ELtNOWVu3rcRmnCiaNvIP7LwnW5Pw/U5oWve8RsIc54/Uf+gXo+pdRyMeLH/CyNLXR6XgCyDXK8r1mSSYNLyXPdu4nkrFy506TC63XLj88rnO4CUsxJoGgmAWRAdyqS0ucABZJoLpHNowpy3KYCTpOy9ZJK9mKMctaWln6TwvIx4s8bnPewxiM7lw7+i70MwlxvEYHC+QVyzd/E58j3xyFjOLtdJjHSPZEBWsgEenqscOj8cDOzU1u9B1UvV9P6b07KaJoXyWOWl24KzZuNzP0tWTQPeGw4rtI00wEeUAeq4mR0eZnism0uANmj830XsmRMjaGtFALm5vSDkSySnJe0O30gClfXhzmfLy0WBKMiJ0X5TW7uaV0p8RuZNG0AEAbAHv7rn9LkmyMt7X2WxxO2Y2yd9tu625okw9MTb8atQIFXus6sas+Vz+sZDMYux2QDU3Ykjn6LP0TEny/FdDpFDSSTwVDPfJM+pTZVfSct2Fmkg01+xW93Tn6zfLrn4czzcrshjnV8gtZY+lZTYXStB1tN0/a/ovR42TrDQ1xa53mcTxS1EtcAXNAYPlB4KknBbq8PHZ8GSxokni0OIorKzpcs8Z1UHche0yGxyPj8YCrt19lzsrwn5zfwseljAaLTsK7lOlmVscaclsGjsn055BeL2I3WeTKjmJa007/KVbhbElVkBxiyA5h3B2VvWMrImGH4Rd4ulx8iqc3VkUOSU8iR0WZG9tHw4t79zSlqxztL/FvMLr5p5Un5DGcUsPU53TdQnfewdsPZUsL5RbRf3Wsemb26UeU0ndTnAmgfzYFj7LmsjmG/hur23WzGkdYDwdJ9VU0k9uQJBLg+UStGvsAQuxidKkyMVgypSXXZLBqJ+64zHSRDwWaXPjkBAduCF7E/EMmA9rMrGaWFnlLNjazq103I5n/wvk5MnhxOqKtzJtv2XQ6Z8JmLEfFJltdcmryDax2UR8Z2SPwgr/ctOL8UiaJ5GMGlvAvlak40xbu7dHpvTB02V9OMvi8kjilq/BxyQsbkNEzmgi3Beak+M5GmhiM+7iov+MJw8fkRhpFg7pwjtSfDuDJOZfDLL3LWnYlTxsrHw5BhljYntGrSD2JXn8j4pzPE2awRkAih2XH6hnvy+oMy4jUrWgel0pqfGpu8V6j4l61j4GXjRSQuksGQluxHYUucesQljXNncb4B7/X3WH4jzo87o2JMQBODoPrXK5OA+OEtnkIJGwvge6m2pjzp2Ouyzy4I0u8h3e0nleRlkc87lelfPh5IuXLe0+/CwO6Z01zy53UjRPAYpMv21lh+nHj2OsjYLRjysbILok9l0f4DBkNP4HM8Rw/S4Uubk4WRgyhsrKd2I3WtysetjovkjxYHvLSXOG33XHjY6WQNaOT9gurG45GI7HyG6JNFAuNG72WOWTwpGRN0jQNLi07E9ypit5aYsWCPd/5jqrfhX1E47sasYltSbIFpuajfE8Ru1M2+i63QZsf+JeJlS6CRTCeAV5szDniuVNkup1E3XCml9n0PL6djCdpEL3OPm1N9UxhB2THNokD2NLWuJ4tXfDuQcrouO9xtwbpJ+my6ZAPIT1cvbTmZ/SIc2JzXgMc5wdrYKdQHqvHZ2fj4TpcXBlllYDRfI6xfsF7TruYzB6VkSudTtBDfqRsvkzpPNzsrqMzKupC8SSWXaX+oWjWWuJd3C5OPNUoJ3HotmZLojL3HY/LXZc8py6y8EzNfi5GqGVwIOxBXZi+IYZYvDyMcEu2thrf1XkzK1zrJ55JUr4LflG61pn2eyyMI5zBlRubFUelt9wvM5tQOfE8247gjgq6Hqhiw3NaSG0LFrlPldNMXvNlMd7XP1sbsMvkD4WkDxG1vwvRfC0uP0p85lc0TPIGp5oV6BeYxHhkzSeCaXocnGxjihshMelvlI9VM8vVMMPZ6mXKkyXF+M7b0DlKHMzI2+aNsoby0bOC+da5oHkNe5tcEFaIeoZTnhrsiT2N7pv6er3+P1SFz68U77aZNi0+iMvrEeksx5B4zSNYI4Hf7rxo6mZmFmU3W6q1jZywQZj4Mkkk2Dfm5V3UmM3y991bPjj6W6dxDS4U0nfn0XCz/AIv0YYgwoyCG6dbjuuB1zrD+ozsryxxtprffuuUX2OVcd90y1OI3YmU6TKcXnUXDv3WpkrmPLBHY9VxGvLHhzTRC0nOlkGjZo7kd0sXHLTr4MzX5ZZtxX3XMlw8g50rBFR1E80FPAkMbi7gnaz/UqyTqLy50eoOj4tZ5l4atlnKLMGZoHiOjj9nO3/ouljT42NjiM+E552dIAbO645ymA8OJU2F09Na35uFMrbOWsNS8Oq0MhM00ZOp+1n/hc+LHezNjN6mh2rldOHGfK2VsmoPawaABYO3P7oZjt8JkjJCSSWkVwaXKXT0XGZdJ4uUH5DWRNLRdvLje69BBYkjIaCCQCF47U+GfW0bjleiwOpatNinDddI72WzTNLLNidfkeHU0uI+noupk5Dpx4ugP23rkUs+TgfxXIc6KURSHfcWFbjdG6hA8Avjcz2ctOGeOFnrneXJyNOZPC0ucxoNj3Wn+FxFmkPLQXB2xXcyOkY8sTGz2dG4o0SVy8vpz2+G/GdM6NxIePm0pjXjyx/TNk9IbKHOMrwK4Pm3Snyn4eBFg4jXFkDPElePW+SlLFlwj+e5oP/6ZK6HR+lSS9PymSODjO3SXkEHdavSY31u3HxGdQzozNHFJIx5ouHspxdMyeqTTxytIngAFF1Ehex6Vgx9PxXY8TXNYHkjUbv3WLExszHzpZ5IxUjzqo9rU1rlq+S5TVUdC+HooMSX8bCHvl20vF6QFnzvgyB7/ABMOYxb3oduPsvQfxDHBpz9JH+YEKo9TgdKYmmydgRuCtuWrXis9uQcWWO3GJhBcSO6XSsWbLhcxsohjYQ0PIvc9l2M7Gmnx34jGt1v82+245XLnw87p+CGSOY2J0gcAx1nVSZaqeK3Sl3T8nGzHY+nxHDgs3tdr4Ye6Lqc2PMC0uj+U+oK2/DOOBhCZz3ulmskk3VGqXJf1BrvikvaDpYxzSQsWarrLuPY/iIbrxG2pFzJGOAcNxXK8y2QvcCxxNnhdDGcdZs/VX2Y1pkj6DkdPORLhTt8Z8elmod7Szn5EWHFJ1MQtmNtBaN1b1CeQT2HdqXM6+8/gITI63Nd5QfVGpld7rn5RhE2vWNhekcqrFx4cgkPe1pO2+y5wDv5j9TgTWy0RyRQyOEbg/YG3jceymm7d16HHkkxmDFcPEcTz6jstQkLhrJ0sbxGVwpsqRxEmvcDy+6rf1eYRtJDXb0FY55TTvvd4kRaTeob36ei5WRj42PltbFPJHC9lm+fos8fVZHl1sY0HnzLDkzsdOJ3BxIOxDuFbjtMctI4r4xnRmRrWjc6j9FrwHh0ZcDe53+652bkOz5Gh0TItLdIawUrocmLCh0RwuPcm+SsKnl5LYn7Hz80qsPLMoyfHtznsAaa43WPLZ/iHSMJLJKeCfdSxC4OkHtSWcLj2j1lzHZmqMV+W0O+tUVhjfp2JWrqTTqa899lQ6PVjMloADyn3Vx6Mu02zUfK8g+xWiCYk04kn3XNCuikc0gK2JK78UMM+TiyWG6HAv9wrOqPyMjKD/CcW3Qrelyo5tFSDt6FaHdTdXzEH2VxZy4EmNksfq8F1Lo4YaY/JwVx5epPI+Yn7rR0TM1TSQu/VuFakq3KFRvAFaTai2pMdh/U019lfmspsv0tZ5MgYGINBDp5DV/5R7KNRcyMvhLf8u7b7eyyA6HAlUtyzRAd9VXNK1zCWu37j1Ud/Sa3tPqLnNDQxxMT9wD2PdYwS52n2UCTbbJP1Ug9okYb42KunHa10Ya3Vua5ChI0vJMLvL6HkIknsFjN/dRDvDq+6i7GNlTYk2pjiCOQurN1IZePTgNXIPe1ypY9dOaUGGm7HzexU4qy2ND2NEbnvcfE7fX3WMO866URilY58zjrO7g7YLGceO78do+xKssPW62iJE9aPAb2yGfsUxjOJ8skbv/qpXcTlEuPKuxj3ukhiTWQ4AbXueV0ej48T4bkbqcT37JuLJbXqfhTq0eN0x0UjHEiQkV6Gl3G9cxiCS17QBZXisbwsCZ7A4+bkErXkTg4b3g87JKmU5T+Kesw9TwfBhbI0tcDvVELxcrHx1rFXwuhJlCQyhhvcD7JZOhrhFNEHmP3rlN6JjNOeyXQfdTlmdJE0OJK0iYt/lsjYPZqoypnuaA5xKzvZrUZu6kHXsTQUAU72C2wu1flafUpNBbfr6qscrSIqiEl7XVIqzHP5gILSV0vxD3Ni/FuLqPmrb7LDiw2/XtTd/unkSa43gfpcBa556t03huRrzH4jfNFLI4ejm0R91gOQ0vGgHnYlUOe6hqVuDGJMpoPABJWtSRnd22PyRE5r9DXBw2J9VXkSeM4PDWi+aVRHiQvZ+pjrAPoqA4i90xXJB7tyfdF7KBKk0FwNc+i0wRV0UMjhqDTXINKkrs4L4GQx+durSL3QjnPe9jQKLSb3IVTSun11zf8ADNY5rvKXGjdLlgEVfcWpF23YuNHKx0r3XRrRwfqvR4UcH4eP8OzSwCqO5vva8xhu/MDXEgHkDuuxg5Ja2SNt07zNHuP+y5eWWu/hyku67jyGElvJZ/Zc5v5U5b+iSnD6/wDu1r6hB+Jwo5Y3eHLECHD/ADNqwuM3qTnMY3IZek7PbsQuWONnDt7z220ZkWh+ob6l6D4c6ZBLA6adup5NAHsFxnyQTxsAmaSTbSu1hSPxcfym3MYDv67rrjXXz5bw3jXcjwMaElzGBprcrPkdS6fjEh8tkdm7rz3VuuzvYMcP0tItxGxPsuKzJMkoBIDRut7j599r3XsD17pz3Br2ytsXZbwF08A4zsYOxHB0ZNgg2vnsuWPxEh5advsF2PhzqjMbKjhcajmOmvQ9irEr2Za08gH7JgVwhC0wjpPiar2qqUiLQhBUYGPvW0OB9QqP4biiQSNj0uBsUVsQi7YH9Pile4y6yXHkbUsmT8PY8kZqWQHtqdYC7ShIwSMLSatE3ZOGXp2I3Dx4oGO1hgNu+q5g+F4Y8p2RFO/U69nb8rtwwiK97tWpZEwuXdcIdOlx3AsibJITV3QA/wCqrjfh4LXB5kidduBaSP3XoVFzGuFOaD9QsTCR0udvbgUzNcH472yN7gbH9l5zr8rp+pMx22PCBBB9e69f1R02K1rsRsTSebauIesdPnOjJhaS4eZwFG1elxm+XGnxBBD4uolzd2hvAXJZMXzapBsTRK9LmdMbOXDD6jGQ6iGP2r2tcjK6B1DHYXOia5vGprgRaS/t18lx1PVXrD4QCDttfuqJnuIbG0008hEMcjnmF9sPf9kscNlnc17qLd7pVzs3FJkcHaboK5jg4aTuqchtSEjceqq1EHblacTfK9sgLvsUeO8/KCfqou/MYA7ZyQieeCsR0J88nhCI1TeERzyMOx55UHxP9VFjXB3ug0ZxJc0dqsLKHnw9F7DstuU8fhhYs1yucz5ipitMik4/nCQdyroiCON1pldDqaXNc06fWtk2YUshLg5rWXy4qjJyXlxYDQG1BTc4zY4LSbHZZ5jXFXPx8ONpD8lzn/6Rso4QIzovC2PeztSyRsvzONBb8DSGukdsXbD6LTDueXKhcQbBaRsvPZRvRrO1Utr+oHCY0wbvLuD8pC508v4h5c1ukGyB6IqkENJ1E2OCFKNrXuAD1S82VZBQIceENtbsdolBIJGm/uqWYzpZAGuAb3c7gLcw/wCFOn5uQq3nxQ2OP5RuSfVBUImMldHGbLdy71VE4+W9+b/daJXBuRbW0GtAI+1KiY+JGJOCTVfZS9r8WNc0kNHPK2QmB9Nkjbq9Vym2GOde4pXh3iRhzTTlmxqVrzI42keEKsUQsB8oBPBV8QfJuQaANn0Wed1tY30CR0y/EF7fVGpvqqULenHbVE/TI033WyDKGPMW9gVy22XCldJu9rlLGplp6bp/UuhOxnM6lFJJM5584HA7LJ1mfCjgdH0+SbTdESf8Lj+A+RpdENXctHIXUj6YxzR+IcXUboKXKYnrcq5UThG9rudwa9VoznTF5yHNbolOxBsX6LssxMdgpsTP2VGbG0xmF1NgkrevkcO6x/JLW/47I4HiPd3pIgkbm1sj6VlSOIa0aQdnE7H6LfjdA1bzTb+jV03I5zG1wgFNjC5wC7WT0N0LfywX+pWYYZhO53T2i+lVxw642NoBoJJKulPjYdMsuaQaAUqdDh0fmcdh/dW4sZjgJuy/YD0WW9DDx5JIxG3aRzTwL3rZUuxy6QxObp1SNBHptutEcGS+YPj1tDdvKDa24vT84PY9sD3yNOq3sNE+6mrvafHNf/8ALuoyNdGxw3oPFhGNtlE6Q1uj+q7HXOlzOd+OmgMcII1AHuew+658IhA2L9zxS1UxxtcyOdzskOeedlCWLRkOYeOy9HgfB0mfGZYc+LSDRGkktPoV0sj4LeyHxTmAyRt2pnJ7K6Zv6rybOkTOeWEtY6g7S7lVY2I6SJzi8N347r0GU5kUkrXOE0rKb4rDQJWGINaQNF0LpPbV5W4SzhzfwcrpdLG6ifRRy8STEkayUDURey7IA1B0Ti0tF2Fpgx8Tq7wOoOkiljjpvh1Tt/7p7ys+ljy4aXODRuSQAtT8cfgjIN3Ry6DXcLqZ3RY8H/E40zn+GQ7S4bhckvqxq2JuvdO+iz17Ric6KRr63aQV3epNhhy43Yz7a9jXggUASuRDBPku0wQvld6NFrr4+PN4+OyXHkuKMgtLeSAUy6MO3TlyRNgxSR1rcCa9CBVLlSYRkkDGNp0m7QPXuF0OjRRxdSGFnNpruBfDq/5XY6/hY0GPAceMNkMwog78FcP9dvadPGBj4jpeKXqem5H4vALnG5BTHfZPC6Xh5YkZPGfF5Dgey5XT3SYHUciF+7GAiT024KTLZZ8Y+sTghrWjvV91y9bl0eqsdM4y6NIJsAdrWJsQABcaAC643hjKcota9+4BIHKtD3xP3JDmlTjyWRNIa0lxPKHOEkjKYXF25AV2z6vXv61PDiwSteSHCze66WF1OWbHa5wF87jsvKRTMfiMZvUYoWOy7EExbCHtNghWVLjpvm+IWRZDohHsO5PKvxetxTucwtpwFijyvI5vmOvvav6W3S2STvsFWXsIuowyMe93kawWSVnPXcS9tRHqAuI99Yr9/mXJjJDueU2PafxrEHOofZXQ9SxZmkskBIFkd14rJkIaN+yv6aSPzCTqO32TZp61/UYGOa0l1u42VR6zjB+nzVdXS4+UfyWu7t2XNDiVLksj2TMxjpSyqHY+q5Z61JJK+JrQ3kNIVOJITC13JGy5zPLkPPo7/lPY0p6v1bIbNJG1/wDMIP027Lz0rzI1vZ4O59Quj1ux1NjRtcd2scjWxsDzpdqF78gqtSW9MYyJQ7ykq3+KT+GY3Pdp9LVjBGIaewl16iK5HsjMxoy4Vsx3ma4c0pdNTG62UcxyJDI40Gt7LP5hI996Q691c2PEx2aneJM48MJpo+qyZOW/IeNVBrRTWtFABSXdLeF964xtwqyBvobY7lVwzmMbiwrpJQ+MhthdNuOl4h7ilMRDukD7qZdSw0qdE290mtYDwpuf24ScRQ2H2QY+o0ImgbWVz2cla+o3qYTxSyN5KothLWFxcAdtrPCjE469IOyr3r6KyFpDw6tk+CMu8rvqrMZwbqt1HsFW4EyOHBtJwLO6fD66MeHJO1xicwH0J3R4mhgbINLgKIVOPM4xnSaeFCfI8YgvaNY2J9VJvpb+058x0kZjLg5vamrKHG0OdtsoLWmUq1G6VjCBIwHgFRYb3UQ78wOPqoroyTAMMbdiDY91TG97BpDdzus75i9+p3Psr4SZyAXUPVXpO0srxAY7aAXjlRIpzWgWB/0WoujGkE+IWcEqmSTxcgbVTSsb23rSlgDWO1NDh6FRB8ObQQKJGw4Vsnyu7qEjHlokdpBbVNCI6mPHHM57ac2xdBYM7G/xhiiHAGy3YT3a5nMGotZsFhz3k5j3O2Ow2+in1q22aYnsMby01YNbKKsOg8gqNMon0W2EsduqSloYzxA9o5DqC0YeL+XrdAWtr+Ze/wCyoI8LKc0WAT3WLd1uTUN5/DZDJI3eZtE16+i74ljMIm1ARuGqz2XDdG1uM5gs/q1V3Sje6XBfDq3iOsD1HdZyx23jlp0JOrxi/CYXV3OyjDmvzXFr2NbG3n39lyGEkE91tx5Q2M0A2zZAT0kP5LXSkyHDj7K+GaQAbWuSybVKLOwW4ZbWMskADuppqZOzDO3T+cQB6lZsnHjyvzMcfc7ArjiaTMeXOdUTeGep91vx5ntbpBtNaXe2HKx5vxYEjaHDfRewxvhXCnxYXOnlbNpBdofta4Zka5zTILaDuF6NvwnhOaHwZOTGHCxpkK1N1z8nAj+FBG8FnUclre4sK6bo+WyIsg6rIO5MgvZVj4fzoP8AwvWchvs/cKQ6b1NzCzL6m17XOFFrK27ro47ed623JbE2CXqLcloNljG0Aey5I/LmBeDztX0Xses4GPi9Gd4XncZG248rypYHvADgNxyptuTcfQOjYMOHhNdC0tdMBI8nuSFvc0OaWuFg9iuVjzZTIYml0dBjabpNkUiPJ6s7JOrHjMPbeitMPF/Ej4sbq0uNjio2HgDg0uQciQOsb1yul8VNkj6pOT8sjyb7/RcWNzd9TncdlnTUumr8W7Xqaa2WmLJe0tnBot3r1WIGJ2wNE7b9lZiwy5E7MWEanudTa9VNL7V73F6Kc3HvLe3wpWg0zkg+61wfDPSYANOGxxHd2619Lx5sTp8ME8gkkY2iQKH0Wxak0zllb2oixsfGZUUbI2+gFKYMbjtpJ/qsnVpDFCx9kC6JpY+nSPkzGWfLudvopbyjoT9Nw8h4fJAwvBsOrdZMvocU7g5s0jCDYF2AV1kJcZSWxwIui5cbC05LSRdPA3XmsiGXHdIMgObJPJRLhVgf9Svoiz5sEE2O/wDERNe0NJpwWL458dJ5L9eBzXsjjax3BFrkSTsc11jzDYAd1f1eUeIRx2AXKJKuOOlzyWBxHdbIOq5EDaaI3e5buubqIT1LpqOW7Gx+bK8iqYB2au90fqDZ8R0L6EkYv6heWtacCfwMyN5NC6P0Kmovta9BM12glwWzCAGIR6lZJHEu02a9Frwnh0JaNi00QoJzmsY/Rc5nZb8wgQUsDNhfdVDl8zBfqteERbAeFiJu1di+U3fKiupOQ7Hk/wBO65cbrcVonl048v0pYIX7LNWO3059ameu4WabyZMw/wBSqxZvDla6+FLPdeYdG+oA0FFc34gLo5cXIb8wsLlTTag2OhpO1+i7PWg7+Gxuewgh1HUF58Vu1x2I2PoV0hLYuBe5jdDqew6XX6eqnI/Q0C7rYKMLDG237uPdW48DpSZ37MGzL7+6xlWsWGclrqdzys17rT1AxmUaDfqsi1j0xl2taaKtaXnaiQs4ouFmh3W+OaEANaEt0kaaQRaYHqi6PAKqK3j2VZBAO9UrnvHdoCpc5p7FBkzC18Y824WJpq10Zo43DkhUfhmdpP3CDOJD3CsjfqcApnH9wUNgIII/oUGZ1l5+qNJW0Yr7Jczb6q9kLAwN8HzXerugwQseHghXGLUSeFr0Fp+Svso0Sgqb06dzdRbpb6u2Cg7Fa11F4d9FpJc7YuJHuVAj7IM7oW1TSQqXwkcG1uLPdR0tQYC0jlWMsMIAWshv+UJaPQBBQ1rh9SrmMcXl2nYDdSGx3CgJHNmLm7VVKLEZN7A9UtLifKK+qeoEyOJAtygZR2QdbphIdKe+kLl5pJyHOP6nFa8LOhgkc152fHz79gsOU/VpPqSp9aUP5WrpcBmzItTLj1iz2WXVXItMPI+UkfRX4k7erb5w4Hv2XGz4SDY+aPY/TsVbjdRecUd5WnST7eqzMyTLLbvM52xHquElld8spYg/IL4wwOoenqoRSeDM2TkDkeo7qE7PAk0ct5afZThjOQ4tYdw0u/ZdvjjztaGxwZel+8Z3afbss/ilkrgeLKvYx+VjNZG0vliNBo5LT/3/ALrI9hD3Nk8r2miD7JCtAlAFgqD5i7YnblUVXdJa0m2tk7mtAC24uWTyuU1+1Facd2l1eqljWOTtiTULtdvp7uv5kTXYmW1sMdNaDXYcLzsXA3W7E6xk9NDhjxOlZYL6BICxOK3nzHvcGTK8OssR6gBuzue61EauWXS4vQfiLF6qzwz+VOB8ju/0XRn6phQOLZMhgcDRANkFbcGL4jYJOm+ExzGP1BwDjV0vIMwnubE5gaHOPc7LpfEvVoMnKhYxx8NoI1AbFZ25UTI2CFl1uCQo6Tcj1MXVoW47CKAbTNTzQtb8fJhyGXFKySudJteMljw8+Brcxro3VTC1237LV0yDH6UyR+HOQZBTnPNq7YsbOutw+o4M8fhEEH+c1tlpB7rxEPR5ZD53sY2/W7XoMh+R+KPgPkAewn0DiFzJZeoMd5Q4ntcSbIol6FkMZrhBlF8Adl1vg/p8sXWGySQuADSbPZZGZHW3sGqR0TLDeAF3el4TIpWyuynyTDeyaRb/AI9YhZBmgDzBP8XHICxsmh5FA+iu2dKOqy/kmPQSbv6rjQdPlymuEEkkA5p2wK2z9DyZJDIM4ud6vatEXR9Abc73Ec2dlKMww+oRQNbE52tl+ZsvP1BXS6Y7Mdin8e1olDiBp7jstDWubQ1bBWKwC8N1z4qdLmHGxyY8VhIe4DzPI7ewXuVxut9NwX4cr5MJry7dxZsfqmx8xnldNK6V3JKpta+pQxY+SY4SSyrFm1itUMlRtIkpWiJgqVqoFSBQdnF6ozysmaQQK1Bdnp0jXOk0kOBpwIXkom6njeh6ldPpWQMPMaXSAxP8riP0qVqO9mfIVk4atOY4HYGwd9lmdsFBG1ox+3ssoO61Y/dAsx1Yzlli4AU8+SodPqVCEcKK7HTcTHlI8bJYz27r0uJh4kIDomtc6q1HcrxLg1wojf1WabqOXhzsZivcb/TazyPo8sEUzS2SNr2nsRa8l8WY3TMZjI4caNuS7e27aQsWD8W5ob+Y2wPVc2bLGX1ATZsm0j7efb2S1Zim/pkp6LL1Fx0sa4NaP829EqGT0LqY6dHmNIlgcwPpruB9F6XrHUcHK+H5cbELaa1tAHgAheem+IzB06HFjaXSRt02/hv0Czur24WTG1sMJoh5B1Ws6vyJHTRiV5tzibWe11x6YySC6UWK3yvf5WncepXLtdnpcjZ3N8RpeGCgLqlakTpUvEhdxstJYB3UaHcFVGbQ5AY/ehYK0mj2AUSXcXQ9FFY5GkKsX6LU5vsqSa2tEQv/AE0gAXdotMEBUBB9VNjZNy1x291G/RGq1Bb4juziK9SmJP8AMb+yrDRe6l5dNVv6oJ69+Afso2XH5G/2SSpFB0g7sP7pDw74cE9RquUU07kV9EEH1+m/uoeZWUD3AQQgrrZQ0myaViib7IKTG4gj3tQ8NXW5QJNIK/DF7qbma2jja1GzdnceiHPIIUqxF0TwRQUdEg/SVPxSB2KPGPcJycHBJ4MoJG3Dh7K/Aldg55kNHQDvV7HusxOoFw+60Y5a+KQH52MNe4UrUXZgjyWfkNeSzcE+ndUYErMeZzpQ6i0t253VHiPYWlri0j0KvblvqpGtkH+of8qScaW3d2txMpuH1KOfH1BjXDY80qcgtn6hNIOJHucB91P/AA03BdC70du1V5GNKwCRrbb/AJmGwrO0u7FXheY7+UKoGr91MzEtrgm7PqoUtRmmAXcBXsNUVQ0lpNKxjrsJSOrjyEtCvj6jkdPnJgcAHgamkWDSw4UoB0uW1+K3JcDr0gBY6rtrcdfH67iPZ4uRhRucNjp2KpzMiGQl+NEY4yAS0mzapxsXFxhZ87vdZ87Ma8+RosbGu4Ut30TDXNSbPGWlr3HfiuxXpI/wvTejfisiJjsgDYHffsvJYj2R5LDI2x2v1VvVZiW6dRN78qyMZZbdF07JMXxZXeatvqubD1TTkHxL0fp70qMaVk0D437Pbu0329FjlFSOC25vS/xDXJEQNOzuD5TxuE5MyZv8yPJLexY/ZeZY8gtFmr4WiLMngP5UzgP8pKaXbuMyonSxHwJXu13T5LvYrpfjQWgP0g9mM4H3XljnyPewvsVfC2407K2Oymh3W9RMbiyV1toEO7hbNdBpvb2XnZ325ncPaQU4eqGLIbj8xhu7if6oPedLyxk49E26PYrYXAckBeCiyMhmPI6CRzXVqsd1EdRlMDpHyvJAvlEe7kyoYxb5WN+pWKbr/TobDslpP+ndfNpcyWaTU97jvxare+3+zgmh9Ak+K8A2GP47lcnN65mZEpZG9oicNq7heM1cLp9PlDo9JNOYf6K6HLmsl2o+ZppUEq3KeHZEhbwXFZyVUNK0Wkgalwk3c0tmL+GZK0vY557XxaW6WTa3Eb+Hx3ZEorU0tjaeST3WU7Cv3V+ZOZprJsN2CzE2sT9tX9On0vIkNxF9ssUD2XVeaYvNQyvhlbIzlpXebkMyIWyR8HkehWkTiBLqV3iCHZxqyo4vz78KmcmfJ8o27D2UEOpyBjWnssX8W0bMjH1JVvVj+Q4HkUFxEg6j+q5DozRa02KoJ4WTplfJL+bIRQJPC5dkBbcaLSS/9kvBOVzWCK6JNnus0hJkJd22AV4yY2SW8F1cAd1lyXuk1Stj0McdvZYnNbupCjlPjtDXEC6UMr+eVCI1Kz6qzLJbPst9VnuEd8UezlSrWuP4cn/UqVYlNasCVzHua01qG6yK3Gdpnb7mlUd7b0UXnskXEHfZV673REwqnuASMm6rc9Ay8kKk8pukKgSK53QKvVMUEr35TQT1M/y/uouq9uEqQoqQKlarBUg4jhEWhjnDYFJzdBondR1OPLikinfolwkmgRaiyEyjUQ0jZBE8pbeqClugRaL349lW5oOys4tI8IKfD9SolgV9A/VTZHGT+Y5wFfpG6DJ4YPCPD91rlMJAEMTmVyXOslVaf6oHjsiFibVp9uVnY4xvD29vXutD2uj1BwohbGdKfN0U5jLLmb16t7qW6anKGR0sHpTc+CTWzVTmVu0LnBjtgBZOwpdj4cy2Nnfg5BuDJGnfsVgzMZ2F1B+PKS3w3bOHp2KzLytjM5rmOLXtLSOxFFSimlgdqieWn24WrIzfxmS/InaHkgNI44HKwavbZa7TpubmCSYPMELXkUSG8+9KueIPogVXoswPcLZG4PYCpeF7ZdNA0bUA6iCpSF2os9+yi+9rFLUZWtcWusLZFO9o8x2XNa43StLt2i6HdSxqZabps1zWVuFnZkWfN3Tky5Jaa5rd26eOyzyEAEd0k0ZZWtofb2V6qzqJNRnsRyseK/ck8NF/dTyJXSNbuS1u3tarCET9Lwe3elOaRsj9QFbUs4PmUrVEi7ZMuBUeyANkDDqcCDuro53MOyo4IUkHbxsuObEcy6mYLaD3XNMhM4d7Ki63Cd7/AFUV6bp01xhvb/ss2UwxmaIcb19FR0ucXRdS29RHmZJ2cyig4YOyASa9lEcILtMbvUoiu9yoeM4FwY4ixRIVb39h91EGgqgJUbT5KRCAQkpxizfYIqxjdI9ypeJ4dkbu7eyiTQtVE3v3U7XpqbGHNsuo1fCcuPNCxr3xua13BPdbIImRxxvJ81WBz+6nJqnJMr9qrdEckOsK7EyJIJgYwXA8tHdXfhhqpuy148UmBkExujc4somrAQel6fhNyIPFI0McNtWyUuFDiMdL40dd/NuuNNl5smM6IytDXiqDaXLdiTv+aQ17lRUuo5bZiWR76juVjdjyN302PUbha8fGjEgD9ZHfTyum84UTnCN73MA+V43J7iwm9DhQxGRwb2G5W06i1wZ2G6lM+JrnGJgjaeyxvfuTqv6LPbXUQJ32V0szTimIDYDZZ3SOfTSaaOFKbyN0ijfdbZZ2Hzt+qvzv5oPss/cLqs/DM/OnYZHtrRGflPuVLwuPLA1jhhucRTS4VfdUrRlzuyZS91fQCgPos4ViUI4KFONup4Hcqo6/iVwbHoVDUDsXaVSDaR9zSIsmpp8hJHqVSTYT1dhwpuMLgAxrr7klBSbQAtE+LJDG17mkB3c91QKRQnSL9kwDyeEQkVuglFqCwucW6eB7BRpRtAvkoJhFhK0NLdQ1cIpjccIpN8gc62tDR6BJtucALLnGgAgLUSpvY+M1IxzT7ilXaAUSmTskUAaoqKEIGizW10gILiGlt7eyCO/qgEb3+6SVE99kBIfI6jsupi9fmx8RmNBGNLGhptt2uTIKZ904CRqr1Us2sukH2yTUBoN2PZXZ+U/LcyZ51OLaJPOyUoL2+4WU8JpdoAu4CYJ06UfK5FiytMmwVe9K3Gk30lUHdSZ5TalI0yNF6xWoeqokkBFDj1V9h7OeQsun1UjVIndP9KNJBrkqRbqcAO+y0wY8tuO4IU3xP8IyltNoLbHgPOMS/iraboArBqe+Nw1HSKBHteyKkw1CB67pF50Fl7XdKcrg6Q6RQ7BVuUEaUhainaKf3Ts+qjaaB6imHEKKEFgcXEDutTcOctJDA4DuCFiRZHBIUWOxjFkAAdIA69x6LpzHxMR47taXD9l5cONDfuuv07Lumk7j9PakKwg7BVZDqZ9V0erY7MbM/K2ilaJGD0B7fY2uXkb0FWVATtKjV0a9UBUNSpyidg1SLqbaCFG67q4CgAoRjupF1EDupVhSE6tJ7IhjMszI2iy40jI/nO96Kv6fbctjhz2T4jp6GgeYcbUpRwGZ3Ia3u48NVggIjEkrS2Mur3PqjJeyWT8lnhxAUG329/dTZpdHgwTymHHmcdLdRc5uzvceyi/CMJaI5Y5S40NBUPxTw62PIdpDSRtt6KNaACdr4U5VcIXeM0ZTzGDyaugr4IoZZg2UtZE0b07lYi5xNkq/XA8G2Pa6ttJsfdEWZ0mHI0RYjPCjbv593OP1WAsYB6ldKDAMtirl06g2+3uqJcYtkdY00aIKRXNfjtfzYCqdiX8jv3XTLBW+6qcxu44VRzPB8ImxZ9xsl4Hi2G2XdgumINIB7ngFRycV+PO3zjWWg6ozfPZUcZ0TgSCKIWmfU5rGtFk9ldkQEPPn1+p9VNrRG2ywgjgqLGKTHdG2y7zdx6J42BPl34LdRHb1V5x5MiUadgTuT2Xa6TkHp8RDMQT6QS53oPW1LdEjgv6fJFK6GbVHKCRRbsgRNxdLnuLpDwANguzmztyaMJdE6ydEm4391xs9x1tsURsfQ/RWXbckkPUeOEilvZB2I5vshacjBrspCzwq7TtBaST8zv62rozhtj/MjlfJ9aCyWiz6qaVKrOyRQXkndF2iBO0g3bbf2Vgx5jREMhvjylFV0U9xstf8Oy2wmV0RiZ6vNLOWBpNvafomxG1Nkbn7gbeqPEaHAsaAfdA8WU0A53t2QDmeGRbmn6G0MkMb9TNiOD3HumImtP5kgb7Dcp6om8N1e5QEuRNkP1zSOkPuVWxjpHhrG6nHgBTdKSAK29BsoB7gSWnT9EGoYfgO1ZE0cZH6fmP7KiV8O+hrnuP6nbf0VRKV0oFWySLQqHSidlIIKCCkL4A+6NvRLjuiIztoMsg2eEQ/J902R+NlwxXs47+ytZC4lzIhYBO57hRpAkjhZZOT2XRbAB853/osOTRncG0RdClUVyW43sq6U63o7IewseWu5CKgboJt3G6KTaKREo38hD1WAWuUzuEUtW3FFGtxqu26iCUG6VRY+aV9B7yQOxOybqZC1teYnV9uyqHm2VkshmfqIoAUAOyBhwO6RO6qtNpP2QTaLKdKI2UwoABOkIRRSKQnv9ECpFEppE0gDsAr8eQxyBwVA3V0UepwGqgUGzLndOY9X6G6R9Fz5iC/6JyyOLeeNlUEGsZY/CnHMbdB329fVZqHZQeCAD2KiE0Jv2pAGo+yQ32UwKQMmlFtl1qQbrNBMxubyFF00RY5ychg4aQLK29RjZi5ON+Hd8sZr62qMSTRGCOVTLJJJO10hvsFn67YyTHbsYUUuXCXeJqEZ81nueVOeMePoaGt1cUdlycCZ4jeyyA42QCtjXaSCHbhXTjbtNzPDeWmiRsU2nzWd/qVXqB5b97U2vZpox2exB5VZTL43NoRuD/W9le5kWPG06iZtiWkbNQxuPDEyXUHSkXp7NKznXITI43e5KirWyShxcdTb21H+yC3y/OL9LTeY9AbrO3ZVF0YYRot17OtETEdBwpxdW1HhDMaVzHShjnMZyQEg4OoM8u3mcur+MZjwGCGRoJb5iCg4z3k7/YD0Q7ygivMRz6KDyA5xbdXtfKWkvDiALFd1RINMr2gsGlo30hRfrkIY1poUAEnHYdq9F1PhzB/F9QbLISI4zdf5ipbqbWcux8PdHGLj+LMwGaUbgj5W+i6E3TMV0D2Y48MP5DOCr8+fw8WQRhzpCKAZyLXnn9UPSI2YsLXPkbfiB4Ox9vVebdyrrxGXqWH5ooInwyadnFnLTfdcPLga623dHldWTKgfiPk01lOksOArbuueXattK9GO3OuVFN41MkNSjYOP6vYpmwaOxHZUyR6tx8ysim8UCOQ08bNce/sV0YTBpCVc2NwmgE1J4YxwAcJARZravZRJ3NbD0QA/qtDcOYgOc3w2ngvNKuCd8Di6MgOI5qyEpJHSu1SOdI71JtRWonHx3MMMjjIzk1YJ9lqb17MbHpa5t+pC5kkUjKL2kA8WoKa2bap8ifMeA+SSV57dv2VUsEsDgyVhY7mioskLCC0kEemysknfLp11t7JrQpUtTiALNeiWxPFJ6SFUFIStNAIQdkrKAKiU6QUCAUwBaigqgf7KO5UgEwAHCxqb6cKKh9DuoG+5W+SSCSKNvhMh03ZaSXOWN1Fx0jb3QUF2mS+KCsjlOkaSbCokNvKYPog0Oe9/wAziVmP8z7qWp3qqzuUEpKLrG/qpOqSDVfnj2PuFWeE2O0vB5HBHqEWFEwyPDLAvuUcFRcKca47Jn5SgGgveGt3JU3xujoP5KjjnTLq9ASnLKZH327IhKBcVJRQANBG3ZIpKoEwaSTQTUx8oUBwpNOyipISTVBumkmoGqzuSpqCCQ2CuiY5ga4ggO4vuqogDI0EahfHqteRDJjYrHPFO1mhd0D2UVlc0OeRfJoKstLTRUoyX5EYDtJ1UD6KzNikhnLZCDe4I4KqKZHagABwobUPVS4SAsoJMHdMlF0FC90VNri3hSMzzteyrsItGt6aBK6NjCPuFdO4HwXNrSTayyfyW/VNr/K1u+xtTSzLjScL/DmPouo1gLQbXKcwi3drpdDFL5RG0bk0NlXNo3LhTQewHqr2CNsQHg/mXu6+Pt6pShuOxwZN5rNVv+xWZniP31Or1tZ7VrGOx8oDT5K3edt1Gg3kFw9lXJI/SBqsBPHm8B+t9lw+UHgH1KId6SHNbRHqqxzumchznkkB7j6hWZT4XaWwbUPMT6+iCBkb+hpA7gnlFjSXhtDir3KUYHiAu+Ubm1GSYPdvtXFKiFjf1TOprd+6gHUdX7IMpN2bvlBL5yGsYS47UN7XosDPzemYZL8Fj8eLZz2He/dcPBdE2QSPkcxzTYLeR9l6kZOLn4z8Vk51SN3Dm0frS551vFCGTBZ/84uWNrr2e69R+izwdQ8Kbx5TFkNl1GIuNOAvjdVdVke38PjY+O2WCD7gnta5nUgI3lskTY8gmzo2AFcUsY4tWqs/J/FZb5tIYHfK0CgAqQaFgqu7I3T1UeLpd5w5sDQSaAJPsq5ob3GzgtT8maMljdMf+z/qqCbO+60yhFNrGh5p3AJ7+xVl1fZVSR6txyiOXV5H7OHBP9igttFpe3dNAx7bqYtpB9FBFn1QTL33erdRtJCCQKdqKAglaky3Ggocp7bVyoL9MIaC5xLu4aNlWSTxsFDhSY/T2QKkbqywT6JeG+QEsaXBos0OEEEITr7IFSR5Uj7JVfKBN5UilSKQROyr3V2lBAQYHm3H6qZGlgQ5nnP1Vr62oKiqqUO6tdVe6rYQHXQPsVFRQVIklVkH0VD5FIPCYbQJpJ2zQoBpaLsWkUCnONmilaokCk7YoBTUVEiikrHRu8IS7Ft0fZVqoE0k7REhwgEgoHASRU9fsmHhV2lqQW62+qeoeqq1eyLCgtLwo3aipDhFWQGpgfQroZsoyOniTmiLXMBoqccumN8Z+V4/qpoVxuAmYR2IWnOf4sn+0LGDTh9VaLcXEnsqiF7KQ2CiwdymbokdkDA1uDbAs8k7LUelZOxZoeHd2uBCxCyrGSvjIpxaR6GkVF8b43Fr2kOHIUVcZXudrc6z6lIuDvmaFUM/yPoVFluOwv6K1ga6NwdftXqtLIhj45bfmdu4rPTUUk6mOHotGFKWR+U04G9SxucQ0kNsHutOBjyzOOhpIIvhVlqaXSO3PPJWhrnBhYH0y+PX3WZ2qMltEV6ps/zO3CguexwbrLhzQCpAfI7SBbvRMve5wI3A7UrDpjDgI/MSNJJ3CBn/AA7dLDcjh5iOw9FUPfv6Id4kTrcHNce55XRxekSyweKS0nnQe6luu1nK3+Cl2FHJE9z5CfMARVLG+GGNh8aNzTWxB3v3C7Mz3dOwA1pc0g81qr2Xn8zKfkykudqHY1VrGNtrVkil1Hfgeisxhj+J/ivEDCNtA3UsTFflTiOMFw5NdguzjwtiaJI4A9hbopw355WsstJJtjGDiTUcbKYQTsyXylWtxczDje+PFBdVaw6/2Wf8M3Em8V9vaCSIiK+lqqDOyWyhrJC1uvUA53lG/r6LPNXiK/GnaOHNDTuardQdNJJIZZPOTzq3tauqZ07nOx5HROo2TGNlgZJ6hajNWAg3TAPT2UCTfoptdG91a9B9+FFmrzPaAQ00Voc0uaO6gZmjgEoELe5JUw1o4AWmVfiSO+VtI8OQ2TyVchBXFLfkfsRwVb9lXJHqFjYqMchHlfsRwUF6Egf3QgadpJoBMJJoGnaimgE0IUDC24PUp8F3kOpndh4Kw2naK3ZWUM6VtQQw3tY2/crK+PS4t1Akem4ULIQHEEGr+qa0EU1vZ1Fsp05ePE+PgaW6S1QdDhvjc6CdweOGPbz9FNjJ+nj7pKT2FjtLqsem6SqBI8FFqDzfBQZ3uDXAoLidwpOYK33TFUqKiDpsqMenV5jQPf0U5NmqsNJFqKtJA4NovUdwPsqrIT1mtuVRe7J04xgYxo1fM7uVlk4CLSfyPooIhCEKokmFFMGiipiQta5tAgilUpHdRQCEIREx8oSTHASRSKSklSBITpPTfdABSHCQbXKkFA+6hafcqKAG7h7rSAWA78rM35wtjty0j0RGYHt6JHlOVpjmcw8g0VFFNriw2OUXfPKSFUMKdVW6iFJFWxHlOeQny3ZPKgw0T9Eg2z7+qyq/Ha58bvMAB2PdbW5ThjiFmprR2BWeNvhxVd2eP+VNrXOGsNOkckBVFjAK1OaSPVWxsLnDWKH0WYyWeNvRXwTSNvSaHvuoNhZDE0yu1UTTQOfqqIoGTsk0TapOzSKtKJk2S58j2u0jaweF0oOlMMzXOdbQPlIWLdNSbZ24meyNs5Blcw0GO823qpS9VyxRki8MtO2kFtfX1Xb8Bwp0c72V2FEV9Fy+oZlMkbL4M7bpg4cPVYmXs1rTFldXysmB0MrgWuNmhSwc7AbqJdZJtdTpHTfxbHTSPcxoNNLeb9V04xjHNdTpGEMNpJdcr2guHoteRkQRubG82952AFn6rm5eQ/p2WfzBIHN4kux91DH6hiC8mZpjleeOT9QuNlt26zjhZPiyOc5sLzIGmy01suTlQ/h/LJFpfd6if+F0+lwQvmkyGZRkN2RdfuFyuqZDZstxa3S1vlpbx70xWR2553Sqhzup+E93DHURfCrPouzAVjnaWtZQBG9jlRhGuUNsD6qwNY50hfI2m+nf6KDnppJ2tIaEk0DUJIw8WNnKaLQURyEHQ/auCrrUZIw8ehVbJC06X9kF4TUQbUkDQOaA3TZpvz3XoFIyHhgDB7c/ugWkt+bb2TtR/qmgEIQgE0IQCabmltWRv2BS5UDvb3RftSekBtnlDnWANqCBxlod57r0CifN7BCOCgiWuAujXqkCO6tMhcKcSWjsosYxz6dJpbXJQVOGyrCvdpa4hpLm+tUqy27LUFbwCKpUWYzXIV7gVVJxvyqE5zS0Vyo2lR9EBFNJ/wAyYSdyoIoTAJOymI/VVEBvwpaPXZTArhOvXhBDQPdRezTSt4UJeAUFaEIAs0N0ExwoqXA91FRSRaEKodptBc4AclRUmO0Pa4b0b3RVgidqA1NF972Q5pY8sJBI7g2FfkZTsuTxC1re1DgLOfmKgiQQTYpRVr5Ni0UR7qpAx/VaGEloo8FZxyrWOppobhERJuckmze5KJK1bcJOaS4k7K4NDhVbKihMK0wjsbCGw2dzsgrUhurnRsNNAo8X6qPhOumeZRUBypsBd5QoDZ2+y0x0aDOfVBKMEkNHHc+itc/zEROf4Y9VWTVgFWQQvmdTB90F0QfPpijY00OSFrix45ZhjsBcwDzOHY/VEQjii0RyOZKDuQOV0YdgGR1d2SByudrUiuIx+KMWBo8m522B/wCq6IGkVz6qMULWg00Anc0m58cLALa1o9SuVu3SKsqZkcLvzzG5u/lO4XnMqd2RKXucXe5G619SzRkMcIGW2/O/T+y5zGukcGtBJO2266YTXLGVaMHDOZNoBpo3cfZeqghZCAGXQFAXsFh6fBHiRBrT5j8xPK3k0LWM8t8NYzSM8kfyyFu/Zy42bmYpm8LIwiSzgggFdSaMTMc26JFXXC4MmDk/i5vDlDnRAO1XSYQyq+fLwm4f+Ejax52ILd1yXOB7Jzyukd5jdbWBVqrnZdpNOdq0TODdJLq+qhQN07903ve+tRsNFBINDnADZaRY1kjIhIO/dVWpGhts6+98K1gmjitrNUV7kjYqDnppJrSBNFotAJpJir349kBYr3UJIw/2crdYApjQPc7lRQZ2PLDpcrwbUZGB49D6quN5YdLkF6YSBB4UhygfCfKQA9UKBjY+qm2RzHhzaBHGyrTQMmySeShJCBkUexTBKimqHq52u/VCSFA0IQgaR3CErQQeC1Q3vblWn3UXICaMwNDpaBPDb3VFh3Km5up1nf6lPwmuHoVRXbTs3+ii6F17Aj2KmG6Hf8Kwva4bbH0QZzEWnc7pCPfc2ryLCgQQgjpA4SUyEkANt6tKyUItA77KmQkursrmtLjQ+5PAUJGsBO9+47oKqta4ciOCP8tn5vcu4WX+yALKKsc4ucXHk7quqU03Pc5oa42BxsoK6SU0qBVEUKWlLSgbXFv0U7vdV0VMcKCJ5KSZ7pKoadqKY3IHCB91pvYhlhp7KDmxNe0xuc7fcHYrUYA11OcQRybsIqqNutwG9dyBasigfPKI4u/BdstUMWQ6JzowGRsFEk1/VZrce10oEcdznaWCy29Vnj3UTpGzDt3Pqn4rxGYwaaTZUALKCYDdOout3ZtX+6uJijZojbbju55/sFGmxNIFOcRub4VY33QTaSTQG60Q5kkYDNtF+ahufus7ZCwEN2J2J7qCI6bc+JjXGKEh/ABNrfg4PiQOyMt72yP40urSFycXElyGiSNtgHfel2xO7WIpMfTDp3c51gey5Z/46Ynk5pxIWGEGdn63l3C5efnvfKfy42kjnkgfVXOkxcSTIe2YPL9gwDavT0K5ckjZCDpLfXe90xxLUL913OjYQbH+IePMflvsFg6VisyMkiUEtYLrsV6QANaABQCZ5a4MZ9P+yCd67I1AfVcHMzcvGyZWCYOY7cUQaC5ybbt07wXM6zKIsUiMAOldTiOTSWH1R8rT4sOlrW3rHC4uTkPnlc9xO5ulvHHlm5cKyrWRzNjLxFqYRzptVNaXXQsDlXHJkc0NJ8oFADal2c1F+yviHhwmU0dVtaD/AHUGEuOnn7K92VC6EwmKgD5X8kBSqyE+2yu8dzYDEyQ6Cb0q3Cwm5eq3hpb+6qfAC53hkENNIMCYQhaZNHZCEAE0IQCEIQCol+dCEFsPyqxCEDTQhQCaEIBCEIBNCEAeAkhCBlNCECSQhAJBCEETyg/MhCCuT5lE9kIVFo+VL9JQhBWefsooQgCkUIQTPyKh/wAyEIIqbOEIQMpIQo0EIQiAIQhAJjlCEEo/lcqyhCoSsH8l31CEIiA+YfVbP/QP1QhRY1N/8rP/AO4lH/Jk/wBqEKRWZMcoQqiY5Uv1hCEEDyU2oQiO90T/AMM//ct0nyO+hQhccu3WdPLyfMVWhC6YsXt3uh/ynfQLqjlCFxz7bx6U5PyP/wBhXlex+qEK+Psy6dRv/k0n0C5RQhdZ2xTb8rlAoQtIvw//ABA+hVB5QhQasLl/0U8X/qhCz9af/9k=">
            <a:extLst>
              <a:ext uri="{FF2B5EF4-FFF2-40B4-BE49-F238E27FC236}">
                <a16:creationId xmlns:a16="http://schemas.microsoft.com/office/drawing/2014/main" id="{C06716D7-17F4-40D2-A857-A0DECC0632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data:image/jpeg;base64,/9j/4AAQSkZJRgABAQAAAQABAAD/2wBDABALDA4MChAODQ4SERATGCgaGBYWGDEjJR0oOjM9PDkzODdASFxOQERXRTc4UG1RV19iZ2hnPk1xeXBkeFxlZ2P/2wBDARESEhgVGC8aGi9jQjhCY2NjY2NjY2NjY2NjY2NjY2NjY2NjY2NjY2NjY2NjY2NjY2NjY2NjY2NjY2NjY2NjY2P/wAARCAHhAoADASIAAhEBAxEB/8QAGwAAAgMBAQEAAAAAAAAAAAAAAAECAwQFBgf/xABDEAABBAEDAgQEBAQFAgQFBQABAAIDEQQSITEFQRMiUWEGMnGBFCNCkRUzobEkUmJywdHhNDVD8BYlgqKyY3N0kvH/xAAZAQEBAQEBAQAAAAAAAAAAAAAAAQIDBAX/xAAjEQEBAAICAwACAwEBAAAAAAAAAQIRITEDEkEyURNCYSJx/9oADAMBAAIRAxEAPwDxDH0VcJ3DgrKnaC+SUv5NqklK0kAhCEBaaSlpIVCKSkGkhGg2BySgimFINo+Y0rWMHPKCkAlSEdg2Vaa+VRII2HoghQA2/dBc48lFEEWkihCEKBjhNIKQBJoIoC7Pw86H+JQNncGxFw1E8BcaqJsgK6N4YdrP1RHvfiCHoeTiF8M7WSgeUMBN+y8HMwBxAV5yHvbXH0VDhq55QVaWgGySe1JH2A+6k4UoHlFCRTSO6gSCN0wCeFdBEJJWNc5rQ41Z4Hugp0EBIr1Gbh9DPS4y3OcMprNw2Ow4+i825zG7BBEMJbdphm3O6iZPQKLpCeCaQW00DcpeI1uw3VCFdJtaZj2FKJe48lQTtBIFWiU9zaoTBRFrn2qyUblGg+iBJKej1KYaEVXSYaT2VmwTQQDPUqYY0drQi1FStO1C0WqJ2glQ1BIvREiUlAvUS5BZa2x9I6hLD4zMZxjq7NBc3Up/iJtGjxZNP+XUaUATSiSe6ijlUFotJOkQrQnSdIqKFKghBGk6UkkCpOghCAQi0WgEJWi0Em8LacnVgCJ7ANFtaQsTNwVcSPA0UA5p1X6+yBkNIi8LU1xoEX39Vo6iW/jdDf0NDVHHbrz8dpqwWgiuKUMgh2ZK5psF5SdpUEIQurmFYwEcqsK4LGTWLDocOyXCYcRwU9Z77o0ihStp5amGtI5r6qaEEKZZ6FR0lAlc0A/MaCrApysCBgVSlSSa0qp/zq+P5Qs8nzq+I+UKVF0WK+eSmNu058SXHk0vaWn3W/oueMDOjne3W1hst9V2PiDrmH1OBgbitZJz4l7j2WVePlbwVWAtMoABvcKgGrI2QiNH6J0Byb+iRKLRUmkCqG6N1AEhPUUDUgoiyVMMd6Ii6EWaK9Bh/Ds+ZhGeFuoBeeidpK9h0L4nbgdPGO+MOIJINoPLZWLJC5zXN3HKxuG69B1zqbepZMk2hrDpogdz6rgPIvhBDZFgKJdui7QS1paz6qKSCZeSNyoEoSQBSTS0lAk1LT7pgAdkEFINP0Uk7Q0iGe6kGgItFqKdotK0tQ9URK0WrMWOGaUNmyG47P8AO5pP9ksxkMM2iDJbkNr52sLR9N0VXaLA7qu0rVRZrCNarJQg24mTiwk/icU5F8fmFtKqaaGSdzmQ+FGeGB119ys6EFj3NJ8goKBNopOkEUKVIQRpOipJIFp90UmlaBoStMUXAEgA9z2QCFfPBBFE1zMyOV55Yxp2+5WW0EkWo2laCdpWooQTY5ge0vaXNvcA0StWVk4ckIZjYPhO7vdKXH9lipOkBaSdIpEJCaEFsAO2178K9oPhvaBsav8A4VULSRtXrutbS0QT6tLtQbVDcUd/6IpdMFZbnn/043O/oszOVpwXVFmevg7fuFTB4YcTIwuFbAGknaXpJjHPcGtFuPZS8PQ0GQfMLaP+quhliEzKhawd3WSVLLnZJGQHarILfLWkAcLq5sYVwCqHIVwNUsZNYsFBFJkIpGgAAU+yXojsqBFlCSgd+YKYpVfqCtCKkmkmtCqRp1cKxhIaNlXL8yti+QLNEml30U/qbUUKBSH8tZ1ooFtFLwhY/soKELSYm1wszDUgvi0Emxudw1WtxztZ+oVzPlUrQRbE1vAU62QkqMwNWmyUjuoHuqwVb0jSHatXfZVEqUB/MP8Atd/ZVkrKou5UQm7lIIGhCECRaCkgkhRTtBJFqNotBK0WoElJBMupR1H1UU0DtFopFIBJSpNBFFFNCApFJpWgaEkWgaFHUlaCaLULQglaWpJFIC0WikUiEhSQilSK900IFSKTU4IjM/SHxs7291BBWhWTR+FIWeIyT3YbCrQNJCEAmNykhBpmxDDFrdPAf9LZLcs6SEF0Y8q0xEiOcaQfy/23CphALW7XvwO61YzS7HySAPMGt37Wf+ygpxuJx6xH+4VbOSr8EXJIK5Y4X9iqI+61j2zek0IQurmbeQra4VbPmCu7hc8nTFg9EeqQ7Jnuqo9Edij0T9UCKipFRPKikeQrWqs/MFMIJjhSCQ4TC0KZvmCsh+RVz/MFOH5fus0WBPukEKAafKpjgKA4THAQTPCx/q+61rL/AOoa9UGxgsKSrZu0KxopQCYtBRZpUYj8x+qrVpHmP1VKt6ZX4+84A7g/2VZVmNvkx/Wv6KsrLURLqO4BSsHgUh3KQ5QSSTSQBUUykgaSaSIE0rQgaKQhFCaSEDRajaSCVq+LGMsRk8eBgH6Xvon7LMhBK0tSKRSAtCKTRCRSaSKKRSaSIaEk0UISQgE2jU4Cw2zyeAkhBdPCyKtORHKTzovb9wqUItA0kIQCEJIGi0kIGhJCB2hJCIaEIQaoHOjYHN2J4Pot+KC7puWI263Ncw16gFYIWPeGtF1z7D3XQ6dkjFx8kaC4yN2PYbFSqz4ekT45G7nmiB6brPGOVqw2AZmKB/k1GvoSqsYQljjK6QG9g0BXHtMuiYxzyQ0XQJP0VvhGKASvaD4mzQe3urIn48chcxrq0OFPN6vbZLIyRPE0aA12ouNccBdXNRGLcFe1tuCpi+dXg08fRYybx6czsE0kWtKfYI9UdkKA9FEppFRSd2Vo4VTuysagmFJQUgVqCubsnB8p+qU3ZODgrNFqPRCdbhQJvCfZDe6Y+UIGsx/nH6rWspNT3/qQaYvlCtVUXyhWqASKkAkQgyOHnP1VLGF8gY3lxoWtoazQ4uNHVW3NLEfnNeq1emfrQwFmc0HYteAfZUuHmKsxzeTET/nF/uoybSO+pWGlL+UDsh/KQ5VDQhCAKiEykEDUVJRQCE0kQ0WkhA0JIQOkISQNCEWihCEIBCEkF0krHsa1sEcZHLm3Z/cqpCEAhJCBotJCBoSQgaSEIBCk2N7wS1jnAckC1FAIQhAIQtWTPiSQMZBhmGQfM8yl2r7dkGVCEIgQhCDScRoxBOcvHJP/AKQJL/7LMmkihNJNEaGkhoANbLdG6+jT7fJKz+xWHsFvwY3T4OXELPyO29juoqOHTczXGDoDHbnv5SssXyq3E1aZD+lkTnfvsq4/lWse2cukkk0Lq5pxfOrhWrnsqYx5lcB5lyy7dMenMHCdbpBPutqK2tKt0/0p90EaUo+UuybPmUUph5hSGJz8hDFBMBSApIbJrYqm4CIO6JvlCUPJWaL0eiEqWQxyUx8qTeSpD5UEqWWT+cfqtYWSX+cUGxgAJFV7K0BVQeYWrwopDZBCkAE62QYXipD9Vmd85+q3mF0j5C0WR2WKRpbM5rhRB3W70x9WY4/xEX+8f3ROKmePRx/uiDaaP/eP7qeUP8TL285/uudbjLJyFEcqUnIUW8qokkmkUCKVJlJA1FNJAJpIRAhCEAhCEUIQhAIQhAIQhECEIQCEIRQhWPnlfG2N7yWN4B7KtECEIQXSNgETDHK9zz8zSygPve6pQhFCEIRE2yyMaWse5oPIBq1BCEAhCEAhCEAhCEAhCLNIBCEIGhJMcoNTWOds0WV0umRumEscJaPJTy7awSP2WTExn5L3ta7S1rdT996C6EPhjxo8IOc50I8x2L97KlVjgAb07MddkaY7/wDq/wCyzs+VbMlskXSwZWaHTzF9ewH/AHVMEcHgtdJK8E8hreFrDtnLpWGucaa0kn0Ck+MsaNdtdfykdvVbomsdCxkMjmM1usuIBqhay5RJlAIaA1oaAHaqH1XTbGlTS4Hyiyr2AmieVXCLsrQ0Lnl23j05AUikFL0XVpHsU+6f6Sl3CmhHsmzlB4QzlQKU2mwqL+SpN4UnYtRaQKdgLSoTfKow/MVKX5FGH5is1F6aAhZCHzFSA8pSHKkOCgkss380rUs04/N+yDVjimUFcBuqcVvk+60hqyAbKbRYKTWKdUCisM5IkcAdjyPVY5P5hW2cfnEDdYpf5pXT+rn9TZs9v1CuzQBlzAHbWf7qkNI0kjY7hauqRmPqEzSb8y510jnyDhEZLHB1D7py9lBnKsRJIpnlIqKSQTUVUNJNJAIQhAIQhECEIRQhCEAhCEAhCEAhCEAhCEAhCEAhCEQIQhAIQhAIQhAIQhAIQhAIQhAIQhBMsqMO1Cyfl7/VQTslJUTbG5zHPFU3c2UhyPqgEgcpjd4+qDoxaY4S7U5sjzpHoW1v/VbcLLjGZD5RGyOEh2/PJWCRp/DxnQQN/MeOeFf0hl9Uia5tjfYj2WVPq0pcMaOiGtj1AHnf1WRnyBbviD/zI+zGrE0eULeDOZpJ0nS6uacXdXAqmIcq5otccu3WdOSOFIFDAautkwOF2igfKUr3CkB8yVfKqEeCog0VMjlRIWKIu3tSao0mxZE+EwmmPRaEJPkKjD8/2UpPkKhD8/2WKNIRSAmgByVIcFR/UpjuoJN4WXJ/m/Za28LLlD8wfRBqxgQ2iKWkfVZ8YktGrmv+Fqb9FlTA4Uq52QOVIhBke9kcr9TbJbsudOdU5NAewFBbssVN9lhm/m/YLp/Vz/ssa0mNp7Wdl0OvgfxOUjcbf/iFkiv8M3bbU7f7BbOskPzXEd2t/wDxC5V0jjS9lBnIVk21KDLJWoVI8qJUjykVAjwoBTKj3VQ1FNJECaEIpIQpEN0iidXcVsgihCEAhCEAhCEAhCEAhCEEnMc2rFWLUUWShD/wIQhAIQhECEIQCEIQCEIQCEIQCEIQCEIQCEJoEmikIBSZ87fqkrcZgkyomE0HOAJ9N0HUxvCfDFBICdct78dwt7C0fELxG2tiARwe3/CwZT4X6mMIjETzoA3sdv8A37rX0XIjOafEbUj2hjXf1WWmLrDi7LaSCD4YBv1Fgqho8o+i0dW1Pn8Qm2uLmgj2KsazE0N1ZMl1uBH/AN1vBjNkpTdG5tamkWLC6cTWt6a98TC94cQwltmrG6yZvlypAGkb7j0Nbrrtz0zxDYq4BQiHlVzRa45duschllg3TrhRYfIN1LVtS9E1pTbfm2S3puykw04pE+UKhHvsolTJ3KgViiJ7oYgoYsosBTP9UqT033VVF58pUIv5gU3MoHdQi/mBZo0hNIKVqA7qTe6rvzBMPolBa3gLPl/OPor43WFTl/M36LI1QHVRA/S3+y1NWLEaWtBuwQD9FsAKirQn2VYBUwNkGeVjXzHVvTb2K5+S1vjjQSRQ3IW3JH5rfosk4/MH0C6/1c/7L2H/AAQFbeId79gr+pgfiG0bBjYf/tCKvoDCdArJcOPMfKO6M8U+H3hjP/2hca6RysgVSpZ8y0ZPAPuqGncKwqZUSpFRKBFRUjwoqoaipJIAIQhAUhTc8ua0GtlFF0ihNJECEIQCEIQCEIQCEIQCEIQCEIQCEIQCEJoEhOj6FFH0QJCdH0T0uHZDSKFLQ70RoPogihTEbncBPwnXXdDStCsMZHKDGQLtDSCFYIrHNIEYN7ptdVWmpljQ4C0FjQNt02mlash/nNUgxpU4WjxOK9FNrpoqjWxJW/oIH8UY6Rt8tB9DSxjQHNF+U1qNbj1XU6FjibImlB0RMdYPfcFSozdT/wDL8Wm0DJIQe5F8lZgNlf1AEYmAy7GhxB9Rq2KrpdfE5+RNk0jGBrXuAbxR4vlQcSbJ3J5TpIjYrtpy2lE3yhXNCjE38sK0N2Xmy7eidOAz5AnY7pM+UKQ2K9OE3FSoauRSiQNKsG7RsP2RTbPlC6+ggRSgeFMqJ4K5ZYiJSamk1ckWhSChaYJRTcPKVTH/ADGq43RVLPmClGoJ0aUQDY9FO0FTyWhtKNkqUnAUaVk4SrMc/mV2pPL5aowfzQp5XDVi9kX4wADSO7QT/VbBwsWIdmn2H9ytjfqstJhStIAKVKKpdAZ5w3UBTb3WHNiMc7WnnTexBW9znMlD2mjRCwZbalbX+Vdp+DlfyaYrk6QYmyWRkatB2oaeU+oAh0APPgM/ssrXHwCKFagb78LTnbjG/wD47P7LjXSOdk/IPqs7eVoyf5Y+qzt5VhVh5USpFRPKBFQU1FUCSkoogQUIQCSaEAhCaBUhSDbpSHkdYPHdBDSUy0BgNnVfCev0UTfJQJJNCAFd1IAXxski0E20HfJY9EyQXCmcdlAFAKjW0zTiKbSkRuBpVYcb2TDiXWhwseRprSBaRd5T5QoF3CCdvdRdrKIb22TjsNGwVWrb/um13lFm/uhtJpO523KBbnE2FAEb/wBkE7+iG0yDrG/ZDwaFuvdQJ4Ui627D+iBub5TblJrBQt1eygHbAc/ZIOon1KHCbA3fzEC9t0FrQ/k1W5US7e/RBc5zavlBJzRQ5U6jri1UHf0SvSPcoS6WN0gAOFlBb5i7TtShq3tPWXA9k0bSI1NFDlTEgutO6p1UQEXybTRvSxr9AJPPOysZbpWnsBws92uj0GI5PV4Y/B8dvLo7rUBzuibacvJhmcyOPHYyOM01wG9LodBjc7LEUgGljddD03/ruqf4LlOzDE7HdCZXERtI2A55Xd6dC2DPkiftlRwjVts73/spajy3UB5cID5RGQ36azSiQtPUGNbLgRyFw/KBeQNxbieFJ0eDRqTIJ7eUBd/C5eRmjjMjtLdzyq3DYrt5bGt6c9oaRpZGRbRps80e5XGf8pXXe3LS+NvkH0Voakz5R9FYHLy3t6Y80z5QpHi6Ki1hcwEGkaXj9S9WO5FWNPlCYI7qoNeeHJiOUnldJlf0hkigolPw31yolrh3XPK0JIIIKW65VEwVNpKrp3opx7coqfblUt+cK61S0HUNu6DRwnRSJT1bcKCEnAUFJxtv3UVqdM1ZFfiClLI4Grf6Kth0vBU5jraO26xe1i/FIIbpG3B/dbQubjWwk3a1jI/0rNVqCsaFkGQf8qsGSW76f6rKrJGOdIxrRZOwCwZzalA5oV/VbmzP1sk0aSx2191k6nK+WVjnVdHgV3XfH8HK/m6LelPf0GJ8TGyzvPjeQebRRFH7hYs4flYZ9cdv9ytuBkug6E97H6ZBkNY7/UwtJ0n2u1X110EkmM/GboidA3S303Oy89do4uSPy/uszeVpyf5f3WYcrUSrSoFTdyoFAjwkmkqBJNJAIQnSBJKQFpltNtERT0n0O6mQAN0nPJAHYbBFHAUCbQnVdkQkuVJKkCTTo+iYB5pF0ihS3PZPc7UgiAilLcdkCx22QRrdFbqQu7pFFx4UEShSIN0mQQEVAIClpKGtJ3VRFFKWk6qQQQFBGtk0wmxhIu0Ear6plqkWEOG6ZYa3KLpXVp96pSa0kA2gN89II8dk6UnsoXaYZsLKbNK6u0zsnp81Aplu3KIjSALVjWAjndKgHAAouiNhtLb0jJlwswZEJqRgsLKWN9VdhtJLiNzSI+h9BzsjqWM/IyWxgB2lmkV9VKeNkvUg/GbczC1kzwdg3clp/osXRfFh6K2dsmtssrWhjP0AkA/dauhQSQtkfMKflSOkA9AudV5fr7g7r0jRwzS0e1BZSpZ7zL1fIee8rv7qJXr8M4efy3k3PcWhpcSB2JVUnyGlYVAjVt6rrenOdtEDZiR4gAbSuAVgbQRoXjt5eqPMw/yvun3KcP8AJ+6Dyvo4T/iNfCbs4K9o3VHdXwnVX3XTDvSIkbKl45Wh22oKlw5XPyTk+KSEh8xUio/qK8lRaFF+zR9VIKL92j6q3oV2fVG+x91Y4No7bqGkgB3ZZGhSVHiOq62Vkbi5tlZBINlBWP8AlUQ0lhd2Bpbx6SkwW8A+qtnaGMFcWq2fO36q3J/lj6rF7IePGS1ri7Z1ivotjMdh9VmwyPDa39Won+y6UYWK1CZiRn1/dWjAYXN3dXcK1i0M3v1Wdqx5rQ1sdepXKzPmYutn/Iz6rlZn6PuvRh+Djl+TbgRibpz4g5rHPnibrPa7Ct69gydOfjY0zmucyI7t7+YrnYrJ5A1uOHOcSCA3uQuh1cPOL06SVxc+TH1EnndxXnrtHEyf5Z+qyjla8j+WVl7laiVc8UVWeVbJyFUUCKSaSARSaCNlRFMV3RSCEA0gJl1igkhEJCaYHuikAfZM36oI90aduVAtJRRUw3blIN9yhogCdrQQRW6enflGnjdFLSQOUAHm1ItoHdAZtygQDnd+EEG6tLvymAS7koAgtHKACAd1JzduSVE/UodGGk72gtN1doANclAbZO6KRBA5T0mvmQ5vHmtGmv1FEDWF290gtNgarQG2OUw23fMikWUDukAfVTdHTT5iUCMf5iiaRa3U47qTmaWnzFIMFncplm4FlFhhm3zFRDbedyrAyv1OUWsG+55UNE5oDeSVLwxtuVF7KqibtS0X+ooI6BrIB2TLGgIawFx3ICbmANJs7Ia2TWigjQNQH7qTG0AdRBUXNAcACVUT8No9Vs6RjOysz8PE8MdIQ0OPCxBo9Su98GY3i9YEheGsg85vvsVFr1seLD0+IQstkUmQwbmgNI3O/rS2Zb4/wcz43tsRuotPG3ZQ6xB4/TMhpr+Wd9tvfdeY6dM6TKbBIwxgYLg2vper7rE5ZcGG3SjuaJV5VOMS2S2mvKQr17fD08/k7RPCGjzN/wB1JlWxtAhhd3dKf2AC1l0xj217p7oKVrxvVHmYx+WEy1WwxudECBdDdGgucGtFkml9bGSYTbeuGcd1djfzA36pTQvglMb6v2OyTCWOschcsc5vcZXPHneK7WqSNrXQx8c5GSGA1qaN/ss+VB+HfoJB5Frflym9LrhhI2Uf1FaYcabIB8JmqjSUeHkSyODIXeXY3tRXiyvKaV+g9VF3yfdWviez5hRGyrcPIU7CYC0a+R6KWppab2s7qAJquyK2KCJ71wrYfk+6iWkGjyup0fps2ZDM9oaGR/qcaorN/wBGB24UaXZi+Gs/JklZitjl8PmnjdcuWGSGR0crCx7DTmnkFXGzXCVWwXIPqrJ/5f3TxojLkxsBrUas9ltj6c/KzW4Ye1pJ+cjavVYyvJJtlxKocbHnvwurG39lmz+kSdLyKbKJoyaDgKP7Lu4PRMjKwxOySJpItrCd3LFsa1YwtNFXMKpAo0RRGxCtabWRnzvkb/uXJzeGfddXO/lj/cscWE/qGZj4zHBniOouPDR3K9GH4Vxy/JX0yaXFeMmKXwzE5u9epXR67kjLgwJmgAOhdsBQ+cqzqvRP4VDkRwzfiGPEZaR816qqh9VkzozH07AYTZbG4nb5bcTS4V2jkz/yyso5Xb/g8+Rg+LDb5Ca8MDdcrIxZ8SYxZETo3gcOVlLDk7Koq5/ZVOG6qIpKSVIEnyKpOlbBC+U1GwvPsFRUGoc1aDG0Y5cbD2u0gVyqpYpISBKwtJ3FqCqkUphtnhS0aTTgQffZUV6QghWxwOldTGkqLoyxxa7YhQ0jpCQAV3gt8DxATYdpIUhh5BxzkCCUwjmTSdP7ptWet0EKej3S0+6A0hINBT00eUwyyADygiRvSCKHdWyRBjy0u8w2P1UNG/KBBg90g0WeVIs4okkpujc0kG2kcgoIOHG5Tq+SUwyxuUFpJq7QJrbF2Ui2iBakWkDlNrHOdQ3KCNUDuirbynocSQTwgtI7oIhtuq1IsoE6imGOHcIomxaBBlgeZGk6q1KRDxXujQ8dwgjpIHzKQjcaOrdGlxsbbJ+dovakWf6Ra7Vp1dkaHAfPsnTrvYo852pBHS40dW6NLtValKngcD90hq5q0QxGR+tRDS4buTJcBxSBqH6UXcBDmj5kBpu9W6RJsbfZPzf5SiHTi6rXp/gvC8WebIdNoGOQ6q+Yb3a8uCQdxuvS/C/UIMTA6g2Zri54Aa3/ADEiqClHd6z1WNs8MFa8aYXIaJ9q/tssPwrhSzZU+U/aMRmJpd3PHH0WtnR2iBvUckOIiiLhEDfA8pK4PR818ecIzquaQcHbv/1UiCXGhws7OhY8TNYzSHgDYkhZk8ON3hZmrYsDQQf9yS9Xi6efydkVZE8OdDHoaNJJsDc/VVqUZHjRU3cc13W8+mce28kI29VAoXir0uV05g8mv9Z0gXyurldOPTshspqQzXYA2jWfp0JwZIcjIa0hryWNcN3GvQru4OZi9QkONmN8rzsbogq3K/t3xnDzHUYvFGsgNfdA8WFhdDLG/SR5uaG69D1eTDPUfwBLWw4xIDm8uPuublaIspuRjOc5pILbFfZXDPTNm+UonuhhjmHkLqFew5W6XHEeO6d2h8rYydHOoHuu87pD+ufD8bWNjin1hwJbXlrjZZMn4ey48vxZ3DwomgPeXUHCu33XS5329k9udPO9M0zS+AWljfmJHNq7HfKxuTC8kaDdpT402Dnl0rDG2TzCxQI9k+mztlnmmlYHF1bdqXHPLd26Y4+10pi6e6WeN2QTDFLt4hFhEnSmRTzxySOc2OiCzk2vQsjk65NkQRUdgBewYOy5sbvweZlwSuEgidp11zQ3WrxJY4485XGvNvj0SabsdircTCnzsgY+OwvkP7D3K7/TuhN61gS5jZ/CnEhAYR5SF0jA3ocAgx2F88lXJW7z6LUy4S9n074Mx2tP4xxmd7GmqrMrGe7p8LWwRsOwZtf1W6fqjsDFEReHTkecjhvsvPdUyXRyQZF6nyN1GzfdcLba7SSR2ei4PUoppMpttDIzpA5N8bLzfV8iTI6lkyPZpc93m2omvULrdL6tnQSR5fiVHWnw3GwWrtOwui/Eea+eRz48gN8wa6th3W8eK55Xbx2PhOZGJXBwleLjA/uu90/CZiz4sj9UmRr8wbuardd/P+G8LqcGO3HlMLYAWgxVuP8A3/dGH8Py4uVqbMCzRWo8g1St5SXTlS9Pil6oMidkxgvU2Ejciu/ta2DIxXSxshBiiZTmjgk+gWnMa7Cw58iSQzS6CwDgH0A+i5OJkDEbHOYmyzGO2b1V9vquVdcbvlizwz8bI5gIDjqojcKtopWZXjZOZPmGNwjfWq/0mu6C3QRqrcA8rU6c72xZo/L/APqXW6X0SRsMOW1wOQ8eRhNAA/8Ab+6zfhBlNN2GhwvbavqpyQ5sbGHx/EiHB7Adl0mesdJMLlltbGC9+Q3KLoSHAxO5LXDv7rkQdPzpJHMn1uhLdWpu9gFbfwOQ50JdQi3OrVYXbGC6CIRYk+kNYXOJ5dZ4K5+0jtlLVGCx0TnubbKaHhvB32XB+I8eXIeJmsJYwnU7uAV3o2zyZ8THaj4TCQOSAf770uf1TFyg4yDHm8Puav6rM5u47Y4S46yrK9mHBhxsbiNmaAble3c2vP5cIhmcwG28g+y+h9P6RiHBgYyR80L9y0nj2R8R9C6bPFHPKDAWaYg6PYbmgp/JMctVwzk6j5rSVLXnRRRZs8cNmNjy1tnegut0Do0U725GYQ6MbiI/q+q7e01tz9bbpwGENeHaQ6jdHgr0WLnRPYzRixwMf82hlA/Vb/iDp2DkNLcWCODIaNXkFAjva8+Zdg1g2GwCS7LLi9N07Fx8qB8L8aN7LoPDaddc37LJ1Hp5hkkkhgjyI42adMg1G74VfR852OGh9vbHeoeoPcfRdENyshmTmxgRY48x1bbAcfVZ9ct7dJcbHN+E24LJJszKg1ytd+W0DYDvQXe6jPhZeH+VAyTHLKLSzzfb0K4EE0eNhN8JzANyAT5uV6L4aw4ZunPyqLpH2NDjYoeyl3Usked6N0mWLpc3UJC3w5Bpawjci6ta8TpWP/DpMl/T4cgstx1uIdp/9henZh4hxRjYpOpsYoHnSbWJmBM/Glx2wyxsGw9Srym+NPIZDY2xsnZjQiBxBMYaaHtvyukzLy+pQMxMKBjWBlGMbNaPclczqOHm4ZEOQx7WPcdAP/C9Dn9Phx+mw5GE9xaABIQ7nZZym+2sf8eYzuhZ+NmRxGAF05/LbEbB9llzem5fT5BHlwuicdxZsH7r2WVkshwYJnSyeOCdLTy0EdvZcTqEmR1NscTWSTzXYDW323WpaXCftg6Zj4mVphdizSz/AOiQi/sulj9Gx8mR0ePg5Akady6TZh91q6FhZXTC58kLoZnb27kBep6TK4YLxM6N0j3Fx35BTfOmfW628lN0pzZJIxFG5xBMkh4C4eRiM8wxopCRydVj3XT6/JnY+XNjOc4RajVdxys2NA6WIObM5sbzW3Y0k47aykvEPp/w/mPdHPlQvixzuHkgH9lDrWM1+XLJjgmNgaZCN9JPC6smS17GsfkSOe1uhvmOlo+i1dL6S0x5TZLex9NkLDQ5sK7ST48ljYWTlGQY8ZeIxbyOGhdhnw9IctuGfDbbdZyHcV7Lp9M6dkYvw31OfHNPneWtvnw2kg17ndQxD1F2PGMqOQENIY5za8qlpMfiOb8H40MbXRdRJqtdsur44WFnRcWB4d/EWONVRYV6eOV34F0chAJBaAfWuLXl3wy/jIoJWuje8ho1D+qY3aZY6VHouK0E/wASb/8A0KyZODDCwuZl+IRwNFWvW/wnozmCMZU3i8au1/ReU6niy4mdLjSuDiw7EcEdiFdxnlRHgZs0QljxZHRn9Yb5f3V7OhdWc0ObgTFp4IHK9JJLIzprcOFzmwtbWgDY1z/VWwCb8CxwzpIW0XNjBP8A7Cns1cK4WX0PqL8fHMWFMXtHnZoA0lc3IwczFfoyMZ8bvQ8rvv6hkF1sypnN53cb+i5MuZ4kxkc6R0h5c48rTG7GF8E8LQ6WF7Q7gkcqyCDxg4U4uAsABdTp3SuoddJMDR4bHUXvNALsO6Y7o8Zgl0PPIkqr9kt01jN3TxhBBIooHJ2Nr6D03o3Ts7D8d/T4zIQSQXHcrFXQ4pHRy9H0Paac3VuCqzeK8rMI2YEMjWDU8lpNm9lkBFcr2krsNrwzGwmta29LBvSpZjxfmS5XR/FZVh1EV+yzteXO6Z8OnOwfxMk2guBdGyuR6k9gudkdPyIpJAyKSRjDRcxpIH7L1rMvHifHGyPTG+MaK/QB2C1/xKHAxBi4pc4afmI4P17rMyu2/Xjh87FF12ndd13erdKmlEnUI2Ma3VT2DY3V6h7LiaR6Lcu2NWIDckrZiuEUQmsk2QRXt/8A6smkaiu/8PTAY8mMTjtje+3+M0mwlR0+qZcuTgMEQe3HZite4Nf5ea3XIwWRSdXx5HsdHD4gADBvfZbCT+Jkw4czHZiyn5BdEem67/SOkvxIn/iS1znOBa0bhoHCiPHhrWSZQjfqb4ukOurG/ZRK6PxBiNwcljIWRMD7cQwe/dc5erxXh5/JOS7KzH3mbtVN/dQVuMKmN/5VrP8AFMO2kpWUOIBRa8b0LJemCUiV+S572CxZ3JXHLnB2rU62nYjsV9Hyunsg6VpEYEga02BdEUvOZ3SsQwyZL9TCxpJazYE+61lpvDf2uLn4c0Xg5Mo1tlbr1gd63CpjbdNlca/stM2WZGBuu2chvYLGfEvZ9C7WI73x65j2uN1eSHDijxS0jw6aeRay9T6v1F2IH5eOGQNcC4tG/suL0eZkM35znhrAXWwf+9l6OPNZlxOY+Nro3Np4vj3C4XK4XVW4Tv64PXcgz9Na524DxV8hcvEmjjaaGkgbknldLIkx5sSRjxbA7bfuCuPkwN0h0YIcObPK6YWWaZz3LuOhg9ddjPl8IV4lW487Lf04YvVGPxjia53gkvafMfdeaixXv0lpG/PsvU/CGOIeqhwsvZG6yfSl0unKb7TiyI+mY34FjvMwkO9SVhn6hMx4e1xNcA719EfE0Jhz3ZDd2yu39nLjOyHOoAbq9sfdumGjK1SGSi1pdpJ+Y+iq6r090JxTJIzQWBrqO4PddnA6BBLgl87nukdTnNaapWtb0zGhDfCEpZ3k8xtc75Jjw7fx5ZcvPukfN5CQ2NvBHotWDE9szXxPLX8Xe9HYj9lX1WeFwE0QDDdaK2r1UejyOyeoNYzvyfQJbdbaxxx3p7jpMf4GIxveDbg6xwqMvFyM3PyZBnvxceMgkdiAOVdDV+Z2kdl4jq/VJZc+UiZxiJpovYN9Fyw8mWV0eTCY8x1OqdWfnOjiYAI4zRN+Vx9QrocCTIYySF2tjB8rXDn39F5N+Y923AXU6RnTQyNfC7zgbg8OHuu1x4Yxyn16jDih6UwzdQmaGuGmnb6isJyukR5wy48fJlcXagHOpoP0XL+IeoN6hHjsa0lzS62jsVyGz+G0Ojc6htRUxhnrb6JFPiZOB+Oly5IoDsY3EeU2vPZPUNeXL4Mrvw1eUEbleejz3jGezcguur9lfiCR7Q4NLgdzXZavSY8Xh2nyCDEZI2QSFjA9wHr6D6Jx5zmAEHW9wBq1hjY5vVJIZBUfhEg8j0BPtaWN4kmR4bmhkpF77bjssXF6MMfbt2MLqTo+rx5MxoObodfABXosnMMMByHzxeG4U0Bp5XmunYsudk+DLGW7WXELZN0vIdguxZLj0NcWPf8ALZI3/ZXG2Hl8UxvfKOB1jJ6jkPEUzMfHY4gO0jU76qzNfkvH+InZO1rwGBorvYP1XA6eyFodC4EsJ3okFdTwMjJirDh8viNMpB/SBsd1jLHdY9ZJuuWek48OU6TMiNOFiLV78lbxJA9zImOEQsAtA4HqodZxvAyoNErnteLcXc2oyRwRCF0TvEkeLcO7Tew/Zbkv0lmM3AWfjJXYcj/DkJoSDt9fZdnA+DcaCRsuRMZiN9NU0rmYGHJkdSa50jWucO/NrudTOVjtjMbzrZEQ944+v9lqWRy8l4ivq0GGwQ+SLxIrDGR7WTyKXKm6TldSDh+M0PYDcZb5QK4FKoZeQzySaSwO+YHk+qnjZL3MeS8t0tqx3CnvW/SSM3TOmeBiOypoWykGmRk/1XV6Bnvkz2wwwaWEEloFafquZk5UzwfBpgdvQ2+6x9CycqLrcTIneZ79J32pScplxHupYDFmnJby9pbR7LHNl5eE0yfiWuaLJbIL49FD4lxZHyNmZlGMBm0e/mIP/dZscYpjggyTrLGnVqOxcTuf+FMvbfDOPrrkpoJuqMx8mUAyyML2+kYPAH2VOXiyY7GFkmrSaexpsVa0y5Mv40xsAZExumuwHqtDuqQYMLGOZ4gcSHOrg87qS101qPHdZklfMGy3xYs2Qq8LPmwfzoiWSCrPqul1GHHzcxr4WeEx/JFbO+nosn8IyXu/DRgSNv8AmN+Wl39o46ru9UzWZ2FHlRytExhp0d0bWDpTZGyROllcd9T2hu/sL9F2+j/D2EyOKbJP4h4Hkviu2ynMYI3TY7GtYBYaVjKfY6Y8/wDKkv6dk9SIyYyJXNEYbqLtXtSuf8Ns/MMIZAxw+RgXRwBCMWOV7Gl0YpriN1k691STG6U/IxibcdLSB8pU+cpbfbUeDDC/KAdfz077L3nR+mDExZpJpd5g15b2aOy8B47tySS9xsnuSvQdI+IpPwpw8prpXadMZHJ/0rUjNydbNk/ARRY8ThJEASHXuNyVy8rqUs8JOvcbOateibLMniRuiLYx5CObvuuLHiDJyQzU5pPNAlc7zXWTh1ektEsIc935V2HE8OtU5sGT1TrUEsTNowNbxw3fYo6dBHDM+KV/5MA1u7X7UuX1PrD5OpST4Uj4m7BtGtgrI1lcZi29TiEXUHnDdqjaQHW4WD32WbK6a7Pym5EmXDHE4AW4kuAHsuTJO57CdRMjnlxPrdKzHnyGvbG2yQflIWpNOO9vYZ/TG4eKySF5ma/ylw9a5XFy3SthaSXAAV9F6f4eidJgzRzGw6tvQ0ovw8HDL/xLxIS7U1nYfVSzfMamWuK890iLS5kpYDqB0hyfWGwzY8sjImtlA4rldHMyocqVrWMEZFaa9VRLjxzxSUPzCCAB69ipMtdpcd9Oz0zDZ0XDhgxiXTSkOexx+YkC/oulkY8HUYTHkQk6ex7H2K4g6o7DgZHNJHJktGrTq2aPS+5XZxM5k2MyQyNsjzeYbFdJdudmlLMMdPEsrJjoLaaw8NPZY+q9DdnZWPkQ0xxoS36eq7H4WGWOnfmNLtfO1rJ1TqzMEaGUZPfgK6Te3kuuRu6ZlNhifbgfmP0WrF61kyRhjzrFUfdczruXHnZZJcSR+odyqsSVsOnxLIB3A5pZuO28bN8lk5ulxBbdXp9vZW9NyhPmRx5FtjceQEs3Bw3NGRhTPcxx80b/AJmH/oteBjCPGblOheGg6NZ4A9QFLw1j272VNju1MjazyNoWNl4frOOyGdskcYiD7tg4BHou9KIvEa5k5fHyWgUud1SKTMhBY1o0nVueyk4ejLDHLHeLgNaXu0hdLBfkN/KhNNJ32XY+HPh6KfAkzs4HS8FsLbq/9SxRRNxM1zDs0GgVq15cZutMUQky4xDBqex2o6hsSAp43U2fhMpsudJ40rm27v3uvQJ4hiyMiVup27S0UasrNk9C0ZjRFK1mO87GU0RtuPdSX9rnj+mFj/EZZLnEONuJ3PokVa+A4rnMJF6rFcLZ0iNuRlPdO/yxsLwK+Y9gvVhdY7eTKbumHwpaB8J9HjZNzzBJI+UOtrRt3XoW5b3EBjW6AOXLjZcbp9eoAkHgdxfC5ZeXfDrPFpzn55dwa9Ffi5GsEPNHlQzMFgfpi1gjctPZRYYoQWObbvUrnt09XuMn4kmbDIRhgAEtBcbF0vLN6lIMXqAe6/H2DRw2zvX7L28uH0ySF3izNMbtidaoi6L8P6TojheBzb7Vm72m5K4Hw/8ADeN1DBjy8kyAPLhs+hsaC5ObhQ4ebPA+dw8OQtDdNmr2/ovoONN02BgxoZomxj5Y2njupZLemC554oXF/Li2yUsanksr5U/KdHM8RWGfLvyR7q/G6o+F5LdraWkeqs63iNxs6YReaEvLo36a53r7K3GxsKTD/PjeZnDYtNafdSyaLlbdqcWNzn+G0eKyc0QOx9Vd1HGlxTHBlMDHkeSRpsOHofdbIG4+O1rWR0WjkncqHUJGZUYjm2H6XehU9eT34ZmxiDFMjW6nMFn6LrY8xwM+DKxWuy2TxFoa0eYAgHj2XFxYcrOa6AyMjawhrnckq98s2FjY7GvcyWN7mteNiOVLLGpZeHe6jhjO6fkMcxzXlviM1CiCN14Zh3HYruxdRyo8OcyPcXPbp1O3u1z8TCMmPNkfpjcGgeq6YuVd7ovUZoyXvAe3ilteIJp3zDHbbt9JO1rL07CMjCxp0iMC6F7krp5eCcBzGufrDm3dUudk237XTlZM2JBK05XT8cX+obi0x1ERhpwIYg6+zBwud1MPy5/ILaz+5Xe6H0DxsOB5loOBfsPXav6JqWte1k2503U+pTNIcIwK7Cl52aiN2gUey9h1Xp5xZGNja46tq5JKUXwpPOA+eRkRqwyrK1MZOmLlfrw7mkyE0QDvwuh03wvxjQ6zGNy31Houl1/pDsDF1GZrt606CFxYGOgaXudpcRsrUl5263XZ425MMuM1sLS2qZsuVLJ+WWji+FTkTPyNIc6yEmDy6Td0pJpu5bThbqjk9t1bjSzQEhl0e6lAwmB4PpQHdQdmBuMWMFOdtadpOHf6C/DdHJ4sobO9vhgPO2n6/VdUQ4wxnsyZ2H8zWHR/MB6LwbJTGeV02OMmM1zpGtdYoE7/AFV07YeX49JF1sYuW57GGRrLa1pNUFr6f8QjqGY/HyWBnibM3sfRcZ+E3wPEhnjkcedKwxwPZmwCJzjMZQAAON1gy3buurJG3Gyy0taG2dPvZ/6r0HTspjJn4PhhhdHbSP1Glxc1gla5n/qNmNfurcj8Tj9UwRGLmEew+5BUks5LZlPV6YdPifJG+VgcWMDRe/1XzXqUsmN1XIa6/JM7YGu69KfifPjyvw80cYcx9Pocrj9bx358z85kOkOPmI7lb3K46yiXT8hzCx5l0ytdrbXC9dnyeP0/x2SACWL+XQJceaXhYNTT4dA9l3ukTQvjfBmvLWgU0k/KfZYnFas3HNjyGTWzSfyzZBPIWrElimzRBECIg3a/f1+iz5HRp2ZLnYjmztu9TTuPqr+k4zqkmkAsOr7hX12tzqrNxpYnHW0t91RiQS42RHlRtO0gdq9r3Wuee5ixxtlErNJ1AxtvbYVXoPRamPKZZyzl3c3qbcuSKdrQG47y0gvBLvelzZ45cOTFyshn5cu5vcG0YOZiu6dmTaWNe1h3rc2KV/SOq/xd2N06XHbMBRcXDgAcrPMyNT1WQZMD2yZAcCSaondgrsFz8zKbkkiK2+bf32Xt29MwmRCNuNGGgV8qqd0Pp793Y7b9Rsrcd3bOOck1XF6F0yGWJsuVCxzXDyl39dk8LpLM52SYsiSAtkLS1vFdl6KLEhhDGsbszZo9FXjdPixZ5ZYS4OlNuBNhak4ZuXO4rZgmKSFrZTpYKojkBczPwJI5NbnABx7LuTvbGWvPJOkWqZ8KLPbE+YvFDhrqCWQmVnLmyTeFgMjbtRIv1C5TZmEBsrnOPOknb6JdYy4YMyTFx7LIxTiTe/suOZxIDer7LGfLeH7rR1vHxpWtdjFjHkAhw9PQrkujdjVJq1VwWlbmtjdqDdQbV7rnfiWtJj8zm8G1rDpM/wBvUdB+KSGtx8xmpo28Qc/ddDFyMeLOzsjH0EF4Y32Fb1914eA+HJtxfK6/TpWuGX5qPkP9CrlNQw5y5afibMa2W4gNcsRa+u/oV5XccrqT3kdVjYWmQBosD03VhZj3tjxfSliXUbzx3dRyGWSKNG7XoOnsL9EpYLdyQtWP0vDdE+N8UYc4DUW8g+y1Y+MMZrIq8t6dSW7jth4rjzV+J1AdPbIxjSXuNtb/AMrn5Ms0mRT2EPdvRW7SWuIx4rkcacANxSU8Q8bWQdRaOVZOHDyWzPWnOgiJz7J4aVN0U7mTMiaS+jX1Vr3txZmSbEueBp9QqGZ7ZMyR+gsill8M78NOynrtn30wjpufYkeGl5s6S7c1yF0sAvY9zJGOZdGiFn6qXYWVENZ8moLd09+bmYQlbGJYWkh17ELtNOWVu3rcRmnCiaNvIP7LwnW5Pw/U5oWve8RsIc54/Uf+gXo+pdRyMeLH/CyNLXR6XgCyDXK8r1mSSYNLyXPdu4nkrFy506TC63XLj88rnO4CUsxJoGgmAWRAdyqS0ucABZJoLpHNowpy3KYCTpOy9ZJK9mKMctaWln6TwvIx4s8bnPewxiM7lw7+i70MwlxvEYHC+QVyzd/E58j3xyFjOLtdJjHSPZEBWsgEenqscOj8cDOzU1u9B1UvV9P6b07KaJoXyWOWl24KzZuNzP0tWTQPeGw4rtI00wEeUAeq4mR0eZnism0uANmj830XsmRMjaGtFALm5vSDkSySnJe0O30gClfXhzmfLy0WBKMiJ0X5TW7uaV0p8RuZNG0AEAbAHv7rn9LkmyMt7X2WxxO2Y2yd9tu625okw9MTb8atQIFXus6sas+Vz+sZDMYux2QDU3Ykjn6LP0TEny/FdDpFDSSTwVDPfJM+pTZVfSct2Fmkg01+xW93Tn6zfLrn4czzcrshjnV8gtZY+lZTYXStB1tN0/a/ovR42TrDQ1xa53mcTxS1EtcAXNAYPlB4KknBbq8PHZ8GSxokni0OIorKzpcs8Z1UHche0yGxyPj8YCrt19lzsrwn5zfwseljAaLTsK7lOlmVscaclsGjsn055BeL2I3WeTKjmJa007/KVbhbElVkBxiyA5h3B2VvWMrImGH4Rd4ulx8iqc3VkUOSU8iR0WZG9tHw4t79zSlqxztL/FvMLr5p5Un5DGcUsPU53TdQnfewdsPZUsL5RbRf3Wsemb26UeU0ndTnAmgfzYFj7LmsjmG/hur23WzGkdYDwdJ9VU0k9uQJBLg+UStGvsAQuxidKkyMVgypSXXZLBqJ+64zHSRDwWaXPjkBAduCF7E/EMmA9rMrGaWFnlLNjazq103I5n/wvk5MnhxOqKtzJtv2XQ6Z8JmLEfFJltdcmryDax2UR8Z2SPwgr/ctOL8UiaJ5GMGlvAvlak40xbu7dHpvTB02V9OMvi8kjilq/BxyQsbkNEzmgi3Beak+M5GmhiM+7iov+MJw8fkRhpFg7pwjtSfDuDJOZfDLL3LWnYlTxsrHw5BhljYntGrSD2JXn8j4pzPE2awRkAih2XH6hnvy+oMy4jUrWgel0pqfGpu8V6j4l61j4GXjRSQuksGQluxHYUucesQljXNncb4B7/X3WH4jzo87o2JMQBODoPrXK5OA+OEtnkIJGwvge6m2pjzp2Ouyzy4I0u8h3e0nleRlkc87lelfPh5IuXLe0+/CwO6Z01zy53UjRPAYpMv21lh+nHj2OsjYLRjysbILok9l0f4DBkNP4HM8Rw/S4Uubk4WRgyhsrKd2I3WtysetjovkjxYHvLSXOG33XHjY6WQNaOT9gurG45GI7HyG6JNFAuNG72WOWTwpGRN0jQNLi07E9ypit5aYsWCPd/5jqrfhX1E47sasYltSbIFpuajfE8Ru1M2+i63QZsf+JeJlS6CRTCeAV5szDniuVNkup1E3XCml9n0PL6djCdpEL3OPm1N9UxhB2THNokD2NLWuJ4tXfDuQcrouO9xtwbpJ+my6ZAPIT1cvbTmZ/SIc2JzXgMc5wdrYKdQHqvHZ2fj4TpcXBlllYDRfI6xfsF7TruYzB6VkSudTtBDfqRsvkzpPNzsrqMzKupC8SSWXaX+oWjWWuJd3C5OPNUoJ3HotmZLojL3HY/LXZc8py6y8EzNfi5GqGVwIOxBXZi+IYZYvDyMcEu2thrf1XkzK1zrJ55JUr4LflG61pn2eyyMI5zBlRubFUelt9wvM5tQOfE8247gjgq6Hqhiw3NaSG0LFrlPldNMXvNlMd7XP1sbsMvkD4WkDxG1vwvRfC0uP0p85lc0TPIGp5oV6BeYxHhkzSeCaXocnGxjihshMelvlI9VM8vVMMPZ6mXKkyXF+M7b0DlKHMzI2+aNsoby0bOC+da5oHkNe5tcEFaIeoZTnhrsiT2N7pv6er3+P1SFz68U77aZNi0+iMvrEeksx5B4zSNYI4Hf7rxo6mZmFmU3W6q1jZywQZj4Mkkk2Dfm5V3UmM3y991bPjj6W6dxDS4U0nfn0XCz/AIv0YYgwoyCG6dbjuuB1zrD+ozsryxxtprffuuUX2OVcd90y1OI3YmU6TKcXnUXDv3WpkrmPLBHY9VxGvLHhzTRC0nOlkGjZo7kd0sXHLTr4MzX5ZZtxX3XMlw8g50rBFR1E80FPAkMbi7gnaz/UqyTqLy50eoOj4tZ5l4atlnKLMGZoHiOjj9nO3/ouljT42NjiM+E552dIAbO645ymA8OJU2F09Na35uFMrbOWsNS8Oq0MhM00ZOp+1n/hc+LHezNjN6mh2rldOHGfK2VsmoPawaABYO3P7oZjt8JkjJCSSWkVwaXKXT0XGZdJ4uUH5DWRNLRdvLje69BBYkjIaCCQCF47U+GfW0bjleiwOpatNinDddI72WzTNLLNidfkeHU0uI+noupk5Dpx4ugP23rkUs+TgfxXIc6KURSHfcWFbjdG6hA8Avjcz2ctOGeOFnrneXJyNOZPC0ucxoNj3Wn+FxFmkPLQXB2xXcyOkY8sTGz2dG4o0SVy8vpz2+G/GdM6NxIePm0pjXjyx/TNk9IbKHOMrwK4Pm3Snyn4eBFg4jXFkDPElePW+SlLFlwj+e5oP/6ZK6HR+lSS9PymSODjO3SXkEHdavSY31u3HxGdQzozNHFJIx5ouHspxdMyeqTTxytIngAFF1Ehex6Vgx9PxXY8TXNYHkjUbv3WLExszHzpZ5IxUjzqo9rU1rlq+S5TVUdC+HooMSX8bCHvl20vF6QFnzvgyB7/ABMOYxb3oduPsvQfxDHBpz9JH+YEKo9TgdKYmmydgRuCtuWrXis9uQcWWO3GJhBcSO6XSsWbLhcxsohjYQ0PIvc9l2M7Gmnx34jGt1v82+245XLnw87p+CGSOY2J0gcAx1nVSZaqeK3Sl3T8nGzHY+nxHDgs3tdr4Ye6Lqc2PMC0uj+U+oK2/DOOBhCZz3ulmskk3VGqXJf1BrvikvaDpYxzSQsWarrLuPY/iIbrxG2pFzJGOAcNxXK8y2QvcCxxNnhdDGcdZs/VX2Y1pkj6DkdPORLhTt8Z8elmod7Szn5EWHFJ1MQtmNtBaN1b1CeQT2HdqXM6+8/gITI63Nd5QfVGpld7rn5RhE2vWNhekcqrFx4cgkPe1pO2+y5wDv5j9TgTWy0RyRQyOEbg/YG3jceymm7d16HHkkxmDFcPEcTz6jstQkLhrJ0sbxGVwpsqRxEmvcDy+6rf1eYRtJDXb0FY55TTvvd4kRaTeob36ei5WRj42PltbFPJHC9lm+fos8fVZHl1sY0HnzLDkzsdOJ3BxIOxDuFbjtMctI4r4xnRmRrWjc6j9FrwHh0ZcDe53+652bkOz5Gh0TItLdIawUrocmLCh0RwuPcm+SsKnl5LYn7Hz80qsPLMoyfHtznsAaa43WPLZ/iHSMJLJKeCfdSxC4OkHtSWcLj2j1lzHZmqMV+W0O+tUVhjfp2JWrqTTqa899lQ6PVjMloADyn3Vx6Mu02zUfK8g+xWiCYk04kn3XNCuikc0gK2JK78UMM+TiyWG6HAv9wrOqPyMjKD/CcW3Qrelyo5tFSDt6FaHdTdXzEH2VxZy4EmNksfq8F1Lo4YaY/JwVx5epPI+Yn7rR0TM1TSQu/VuFakq3KFRvAFaTai2pMdh/U019lfmspsv0tZ5MgYGINBDp5DV/5R7KNRcyMvhLf8u7b7eyyA6HAlUtyzRAd9VXNK1zCWu37j1Ud/Sa3tPqLnNDQxxMT9wD2PdYwS52n2UCTbbJP1Ug9okYb42KunHa10Ya3Vua5ChI0vJMLvL6HkIknsFjN/dRDvDq+6i7GNlTYk2pjiCOQurN1IZePTgNXIPe1ypY9dOaUGGm7HzexU4qy2ND2NEbnvcfE7fX3WMO866URilY58zjrO7g7YLGceO78do+xKssPW62iJE9aPAb2yGfsUxjOJ8skbv/qpXcTlEuPKuxj3ukhiTWQ4AbXueV0ej48T4bkbqcT37JuLJbXqfhTq0eN0x0UjHEiQkV6Gl3G9cxiCS17QBZXisbwsCZ7A4+bkErXkTg4b3g87JKmU5T+Kesw9TwfBhbI0tcDvVELxcrHx1rFXwuhJlCQyhhvcD7JZOhrhFNEHmP3rlN6JjNOeyXQfdTlmdJE0OJK0iYt/lsjYPZqoypnuaA5xKzvZrUZu6kHXsTQUAU72C2wu1flafUpNBbfr6qscrSIqiEl7XVIqzHP5gILSV0vxD3Ni/FuLqPmrb7LDiw2/XtTd/unkSa43gfpcBa556t03huRrzH4jfNFLI4ejm0R91gOQ0vGgHnYlUOe6hqVuDGJMpoPABJWtSRnd22PyRE5r9DXBw2J9VXkSeM4PDWi+aVRHiQvZ+pjrAPoqA4i90xXJB7tyfdF7KBKk0FwNc+i0wRV0UMjhqDTXINKkrs4L4GQx+durSL3QjnPe9jQKLSb3IVTSun11zf8ADNY5rvKXGjdLlgEVfcWpF23YuNHKx0r3XRrRwfqvR4UcH4eP8OzSwCqO5vva8xhu/MDXEgHkDuuxg5Ja2SNt07zNHuP+y5eWWu/hyku67jyGElvJZ/Zc5v5U5b+iSnD6/wDu1r6hB+Jwo5Y3eHLECHD/ADNqwuM3qTnMY3IZek7PbsQuWONnDt7z220ZkWh+ob6l6D4c6ZBLA6adup5NAHsFxnyQTxsAmaSTbSu1hSPxcfym3MYDv67rrjXXz5bw3jXcjwMaElzGBprcrPkdS6fjEh8tkdm7rz3VuuzvYMcP0tItxGxPsuKzJMkoBIDRut7j599r3XsD17pz3Br2ytsXZbwF08A4zsYOxHB0ZNgg2vnsuWPxEh5advsF2PhzqjMbKjhcajmOmvQ9irEr2Za08gH7JgVwhC0wjpPiar2qqUiLQhBUYGPvW0OB9QqP4biiQSNj0uBsUVsQi7YH9Pile4y6yXHkbUsmT8PY8kZqWQHtqdYC7ShIwSMLSatE3ZOGXp2I3Dx4oGO1hgNu+q5g+F4Y8p2RFO/U69nb8rtwwiK97tWpZEwuXdcIdOlx3AsibJITV3QA/wCqrjfh4LXB5kidduBaSP3XoVFzGuFOaD9QsTCR0udvbgUzNcH472yN7gbH9l5zr8rp+pMx22PCBBB9e69f1R02K1rsRsTSebauIesdPnOjJhaS4eZwFG1elxm+XGnxBBD4uolzd2hvAXJZMXzapBsTRK9LmdMbOXDD6jGQ6iGP2r2tcjK6B1DHYXOia5vGprgRaS/t18lx1PVXrD4QCDttfuqJnuIbG0008hEMcjnmF9sPf9kscNlnc17qLd7pVzs3FJkcHaboK5jg4aTuqchtSEjceqq1EHblacTfK9sgLvsUeO8/KCfqou/MYA7ZyQieeCsR0J88nhCI1TeERzyMOx55UHxP9VFjXB3ug0ZxJc0dqsLKHnw9F7DstuU8fhhYs1yucz5ipitMik4/nCQdyroiCON1pldDqaXNc06fWtk2YUshLg5rWXy4qjJyXlxYDQG1BTc4zY4LSbHZZ5jXFXPx8ONpD8lzn/6Rso4QIzovC2PeztSyRsvzONBb8DSGukdsXbD6LTDueXKhcQbBaRsvPZRvRrO1Utr+oHCY0wbvLuD8pC508v4h5c1ukGyB6IqkENJ1E2OCFKNrXuAD1S82VZBQIceENtbsdolBIJGm/uqWYzpZAGuAb3c7gLcw/wCFOn5uQq3nxQ2OP5RuSfVBUImMldHGbLdy71VE4+W9+b/daJXBuRbW0GtAI+1KiY+JGJOCTVfZS9r8WNc0kNHPK2QmB9Nkjbq9Vym2GOde4pXh3iRhzTTlmxqVrzI42keEKsUQsB8oBPBV8QfJuQaANn0Wed1tY30CR0y/EF7fVGpvqqULenHbVE/TI033WyDKGPMW9gVy22XCldJu9rlLGplp6bp/UuhOxnM6lFJJM5584HA7LJ1mfCjgdH0+SbTdESf8Lj+A+RpdENXctHIXUj6YxzR+IcXUboKXKYnrcq5UThG9rudwa9VoznTF5yHNbolOxBsX6LssxMdgpsTP2VGbG0xmF1NgkrevkcO6x/JLW/47I4HiPd3pIgkbm1sj6VlSOIa0aQdnE7H6LfjdA1bzTb+jV03I5zG1wgFNjC5wC7WT0N0LfywX+pWYYZhO53T2i+lVxw642NoBoJJKulPjYdMsuaQaAUqdDh0fmcdh/dW4sZjgJuy/YD0WW9DDx5JIxG3aRzTwL3rZUuxy6QxObp1SNBHptutEcGS+YPj1tDdvKDa24vT84PY9sD3yNOq3sNE+6mrvafHNf/8ALuoyNdGxw3oPFhGNtlE6Q1uj+q7HXOlzOd+OmgMcII1AHuew+658IhA2L9zxS1UxxtcyOdzskOeedlCWLRkOYeOy9HgfB0mfGZYc+LSDRGkktPoV0sj4LeyHxTmAyRt2pnJ7K6Zv6rybOkTOeWEtY6g7S7lVY2I6SJzi8N347r0GU5kUkrXOE0rKb4rDQJWGINaQNF0LpPbV5W4SzhzfwcrpdLG6ifRRy8STEkayUDURey7IA1B0Ti0tF2Fpgx8Tq7wOoOkiljjpvh1Tt/7p7ys+ljy4aXODRuSQAtT8cfgjIN3Ry6DXcLqZ3RY8H/E40zn+GQ7S4bhckvqxq2JuvdO+iz17Ric6KRr63aQV3epNhhy43Yz7a9jXggUASuRDBPku0wQvld6NFrr4+PN4+OyXHkuKMgtLeSAUy6MO3TlyRNgxSR1rcCa9CBVLlSYRkkDGNp0m7QPXuF0OjRRxdSGFnNpruBfDq/5XY6/hY0GPAceMNkMwog78FcP9dvadPGBj4jpeKXqem5H4vALnG5BTHfZPC6Xh5YkZPGfF5Dgey5XT3SYHUciF+7GAiT024KTLZZ8Y+sTghrWjvV91y9bl0eqsdM4y6NIJsAdrWJsQABcaAC643hjKcota9+4BIHKtD3xP3JDmlTjyWRNIa0lxPKHOEkjKYXF25AV2z6vXv61PDiwSteSHCze66WF1OWbHa5wF87jsvKRTMfiMZvUYoWOy7EExbCHtNghWVLjpvm+IWRZDohHsO5PKvxetxTucwtpwFijyvI5vmOvvav6W3S2STvsFWXsIuowyMe93kawWSVnPXcS9tRHqAuI99Yr9/mXJjJDueU2PafxrEHOofZXQ9SxZmkskBIFkd14rJkIaN+yv6aSPzCTqO32TZp61/UYGOa0l1u42VR6zjB+nzVdXS4+UfyWu7t2XNDiVLksj2TMxjpSyqHY+q5Z61JJK+JrQ3kNIVOJITC13JGy5zPLkPPo7/lPY0p6v1bIbNJG1/wDMIP027Lz0rzI1vZ4O59Quj1ux1NjRtcd2scjWxsDzpdqF78gqtSW9MYyJQ7ykq3+KT+GY3Pdp9LVjBGIaewl16iK5HsjMxoy4Vsx3ma4c0pdNTG62UcxyJDI40Gt7LP5hI996Q691c2PEx2aneJM48MJpo+qyZOW/IeNVBrRTWtFABSXdLeF964xtwqyBvobY7lVwzmMbiwrpJQ+MhthdNuOl4h7ilMRDukD7qZdSw0qdE290mtYDwpuf24ScRQ2H2QY+o0ImgbWVz2cla+o3qYTxSyN5KothLWFxcAdtrPCjE469IOyr3r6KyFpDw6tk+CMu8rvqrMZwbqt1HsFW4EyOHBtJwLO6fD66MeHJO1xicwH0J3R4mhgbINLgKIVOPM4xnSaeFCfI8YgvaNY2J9VJvpb+058x0kZjLg5vamrKHG0OdtsoLWmUq1G6VjCBIwHgFRYb3UQ78wOPqoroyTAMMbdiDY91TG97BpDdzus75i9+p3Psr4SZyAXUPVXpO0srxAY7aAXjlRIpzWgWB/0WoujGkE+IWcEqmSTxcgbVTSsb23rSlgDWO1NDh6FRB8ObQQKJGw4Vsnyu7qEjHlokdpBbVNCI6mPHHM57ac2xdBYM7G/xhiiHAGy3YT3a5nMGotZsFhz3k5j3O2Ow2+in1q22aYnsMby01YNbKKsOg8gqNMon0W2EsduqSloYzxA9o5DqC0YeL+XrdAWtr+Ze/wCyoI8LKc0WAT3WLd1uTUN5/DZDJI3eZtE16+i74ljMIm1ARuGqz2XDdG1uM5gs/q1V3Sje6XBfDq3iOsD1HdZyx23jlp0JOrxi/CYXV3OyjDmvzXFr2NbG3n39lyGEkE91tx5Q2M0A2zZAT0kP5LXSkyHDj7K+GaQAbWuSybVKLOwW4ZbWMskADuppqZOzDO3T+cQB6lZsnHjyvzMcfc7ArjiaTMeXOdUTeGep91vx5ntbpBtNaXe2HKx5vxYEjaHDfRewxvhXCnxYXOnlbNpBdofta4Zka5zTILaDuF6NvwnhOaHwZOTGHCxpkK1N1z8nAj+FBG8FnUclre4sK6bo+WyIsg6rIO5MgvZVj4fzoP8AwvWchvs/cKQ6b1NzCzL6m17XOFFrK27ro47ed623JbE2CXqLcloNljG0Aey5I/LmBeDztX0Xses4GPi9Gd4XncZG248rypYHvADgNxyptuTcfQOjYMOHhNdC0tdMBI8nuSFvc0OaWuFg9iuVjzZTIYml0dBjabpNkUiPJ6s7JOrHjMPbeitMPF/Ej4sbq0uNjio2HgDg0uQciQOsb1yul8VNkj6pOT8sjyb7/RcWNzd9TncdlnTUumr8W7Xqaa2WmLJe0tnBot3r1WIGJ2wNE7b9lZiwy5E7MWEanudTa9VNL7V73F6Kc3HvLe3wpWg0zkg+61wfDPSYANOGxxHd2619Lx5sTp8ME8gkkY2iQKH0Wxak0zllb2oixsfGZUUbI2+gFKYMbjtpJ/qsnVpDFCx9kC6JpY+nSPkzGWfLudvopbyjoT9Nw8h4fJAwvBsOrdZMvocU7g5s0jCDYF2AV1kJcZSWxwIui5cbC05LSRdPA3XmsiGXHdIMgObJPJRLhVgf9Svoiz5sEE2O/wDERNe0NJpwWL458dJ5L9eBzXsjjax3BFrkSTsc11jzDYAd1f1eUeIRx2AXKJKuOOlzyWBxHdbIOq5EDaaI3e5buubqIT1LpqOW7Gx+bK8iqYB2au90fqDZ8R0L6EkYv6heWtacCfwMyN5NC6P0Kmovta9BM12glwWzCAGIR6lZJHEu02a9Frwnh0JaNi00QoJzmsY/Rc5nZb8wgQUsDNhfdVDl8zBfqteERbAeFiJu1di+U3fKiupOQ7Hk/wBO65cbrcVonl048v0pYIX7LNWO3059ameu4WabyZMw/wBSqxZvDla6+FLPdeYdG+oA0FFc34gLo5cXIb8wsLlTTag2OhpO1+i7PWg7+Gxuewgh1HUF58Vu1x2I2PoV0hLYuBe5jdDqew6XX6eqnI/Q0C7rYKMLDG237uPdW48DpSZ37MGzL7+6xlWsWGclrqdzys17rT1AxmUaDfqsi1j0xl2taaKtaXnaiQs4ouFmh3W+OaEANaEt0kaaQRaYHqi6PAKqK3j2VZBAO9UrnvHdoCpc5p7FBkzC18Y824WJpq10Zo43DkhUfhmdpP3CDOJD3CsjfqcApnH9wUNgIII/oUGZ1l5+qNJW0Yr7Jczb6q9kLAwN8HzXerugwQseHghXGLUSeFr0Fp+Svso0Sgqb06dzdRbpb6u2Cg7Fa11F4d9FpJc7YuJHuVAj7IM7oW1TSQqXwkcG1uLPdR0tQYC0jlWMsMIAWshv+UJaPQBBQ1rh9SrmMcXl2nYDdSGx3CgJHNmLm7VVKLEZN7A9UtLifKK+qeoEyOJAtygZR2QdbphIdKe+kLl5pJyHOP6nFa8LOhgkc152fHz79gsOU/VpPqSp9aUP5WrpcBmzItTLj1iz2WXVXItMPI+UkfRX4k7erb5w4Hv2XGz4SDY+aPY/TsVbjdRecUd5WnST7eqzMyTLLbvM52xHquElld8spYg/IL4wwOoenqoRSeDM2TkDkeo7qE7PAk0ct5afZThjOQ4tYdw0u/ZdvjjztaGxwZel+8Z3afbss/ilkrgeLKvYx+VjNZG0vliNBo5LT/3/ALrI9hD3Nk8r2miD7JCtAlAFgqD5i7YnblUVXdJa0m2tk7mtAC24uWTyuU1+1Facd2l1eqljWOTtiTULtdvp7uv5kTXYmW1sMdNaDXYcLzsXA3W7E6xk9NDhjxOlZYL6BICxOK3nzHvcGTK8OssR6gBuzue61EauWXS4vQfiLF6qzwz+VOB8ju/0XRn6phQOLZMhgcDRANkFbcGL4jYJOm+ExzGP1BwDjV0vIMwnubE5gaHOPc7LpfEvVoMnKhYxx8NoI1AbFZ25UTI2CFl1uCQo6Tcj1MXVoW47CKAbTNTzQtb8fJhyGXFKySudJteMljw8+Brcxro3VTC1237LV0yDH6UyR+HOQZBTnPNq7YsbOutw+o4M8fhEEH+c1tlpB7rxEPR5ZD53sY2/W7XoMh+R+KPgPkAewn0DiFzJZeoMd5Q4ntcSbIol6FkMZrhBlF8Adl1vg/p8sXWGySQuADSbPZZGZHW3sGqR0TLDeAF3el4TIpWyuynyTDeyaRb/AI9YhZBmgDzBP8XHICxsmh5FA+iu2dKOqy/kmPQSbv6rjQdPlymuEEkkA5p2wK2z9DyZJDIM4ud6vatEXR9Abc73Ec2dlKMww+oRQNbE52tl+ZsvP1BXS6Y7Mdin8e1olDiBp7jstDWubQ1bBWKwC8N1z4qdLmHGxyY8VhIe4DzPI7ewXuVxut9NwX4cr5MJry7dxZsfqmx8xnldNK6V3JKpta+pQxY+SY4SSyrFm1itUMlRtIkpWiJgqVqoFSBQdnF6ozysmaQQK1Bdnp0jXOk0kOBpwIXkom6njeh6ldPpWQMPMaXSAxP8riP0qVqO9mfIVk4atOY4HYGwd9lmdsFBG1ox+3ssoO61Y/dAsx1Yzlli4AU8+SodPqVCEcKK7HTcTHlI8bJYz27r0uJh4kIDomtc6q1HcrxLg1wojf1WabqOXhzsZivcb/TazyPo8sEUzS2SNr2nsRa8l8WY3TMZjI4caNuS7e27aQsWD8W5ob+Y2wPVc2bLGX1ATZsm0j7efb2S1Zim/pkp6LL1Fx0sa4NaP829EqGT0LqY6dHmNIlgcwPpruB9F6XrHUcHK+H5cbELaa1tAHgAheem+IzB06HFjaXSRt02/hv0Czur24WTG1sMJoh5B1Ws6vyJHTRiV5tzibWe11x6YySC6UWK3yvf5WncepXLtdnpcjZ3N8RpeGCgLqlakTpUvEhdxstJYB3UaHcFVGbQ5AY/ehYK0mj2AUSXcXQ9FFY5GkKsX6LU5vsqSa2tEQv/AE0gAXdotMEBUBB9VNjZNy1x291G/RGq1Bb4juziK9SmJP8AMb+yrDRe6l5dNVv6oJ69+Afso2XH5G/2SSpFB0g7sP7pDw74cE9RquUU07kV9EEH1+m/uoeZWUD3AQQgrrZQ0myaViib7IKTG4gj3tQ8NXW5QJNIK/DF7qbma2jja1GzdnceiHPIIUqxF0TwRQUdEg/SVPxSB2KPGPcJycHBJ4MoJG3Dh7K/Aldg55kNHQDvV7HusxOoFw+60Y5a+KQH52MNe4UrUXZgjyWfkNeSzcE+ndUYErMeZzpQ6i0t253VHiPYWlri0j0KvblvqpGtkH+of8qScaW3d2txMpuH1KOfH1BjXDY80qcgtn6hNIOJHucB91P/AA03BdC70du1V5GNKwCRrbb/AJmGwrO0u7FXheY7+UKoGr91MzEtrgm7PqoUtRmmAXcBXsNUVQ0lpNKxjrsJSOrjyEtCvj6jkdPnJgcAHgamkWDSw4UoB0uW1+K3JcDr0gBY6rtrcdfH67iPZ4uRhRucNjp2KpzMiGQl+NEY4yAS0mzapxsXFxhZ87vdZ87Ma8+RosbGu4Ut30TDXNSbPGWlr3HfiuxXpI/wvTejfisiJjsgDYHffsvJYj2R5LDI2x2v1VvVZiW6dRN78qyMZZbdF07JMXxZXeatvqubD1TTkHxL0fp70qMaVk0D437Pbu0329FjlFSOC25vS/xDXJEQNOzuD5TxuE5MyZv8yPJLexY/ZeZY8gtFmr4WiLMngP5UzgP8pKaXbuMyonSxHwJXu13T5LvYrpfjQWgP0g9mM4H3XljnyPewvsVfC2407K2Oymh3W9RMbiyV1toEO7hbNdBpvb2XnZ325ncPaQU4eqGLIbj8xhu7if6oPedLyxk49E26PYrYXAckBeCiyMhmPI6CRzXVqsd1EdRlMDpHyvJAvlEe7kyoYxb5WN+pWKbr/TobDslpP+ndfNpcyWaTU97jvxare+3+zgmh9Ak+K8A2GP47lcnN65mZEpZG9oicNq7heM1cLp9PlDo9JNOYf6K6HLmsl2o+ZppUEq3KeHZEhbwXFZyVUNK0Wkgalwk3c0tmL+GZK0vY557XxaW6WTa3Eb+Hx3ZEorU0tjaeST3WU7Cv3V+ZOZprJsN2CzE2sT9tX9On0vIkNxF9ssUD2XVeaYvNQyvhlbIzlpXebkMyIWyR8HkehWkTiBLqV3iCHZxqyo4vz78KmcmfJ8o27D2UEOpyBjWnssX8W0bMjH1JVvVj+Q4HkUFxEg6j+q5DozRa02KoJ4WTplfJL+bIRQJPC5dkBbcaLSS/9kvBOVzWCK6JNnus0hJkJd22AV4yY2SW8F1cAd1lyXuk1Stj0McdvZYnNbupCjlPjtDXEC6UMr+eVCI1Kz6qzLJbPst9VnuEd8UezlSrWuP4cn/UqVYlNasCVzHua01qG6yK3Gdpnb7mlUd7b0UXnskXEHfZV673REwqnuASMm6rc9Ay8kKk8pukKgSK53QKvVMUEr35TQT1M/y/uouq9uEqQoqQKlarBUg4jhEWhjnDYFJzdBondR1OPLikinfolwkmgRaiyEyjUQ0jZBE8pbeqClugRaL349lW5oOys4tI8IKfD9SolgV9A/VTZHGT+Y5wFfpG6DJ4YPCPD91rlMJAEMTmVyXOslVaf6oHjsiFibVp9uVnY4xvD29vXutD2uj1BwohbGdKfN0U5jLLmb16t7qW6anKGR0sHpTc+CTWzVTmVu0LnBjtgBZOwpdj4cy2Nnfg5BuDJGnfsVgzMZ2F1B+PKS3w3bOHp2KzLytjM5rmOLXtLSOxFFSimlgdqieWn24WrIzfxmS/InaHkgNI44HKwavbZa7TpubmCSYPMELXkUSG8+9KueIPogVXoswPcLZG4PYCpeF7ZdNA0bUA6iCpSF2os9+yi+9rFLUZWtcWusLZFO9o8x2XNa43StLt2i6HdSxqZabps1zWVuFnZkWfN3Tky5Jaa5rd26eOyzyEAEd0k0ZZWtofb2V6qzqJNRnsRyseK/ck8NF/dTyJXSNbuS1u3tarCET9Lwe3elOaRsj9QFbUs4PmUrVEi7ZMuBUeyANkDDqcCDuro53MOyo4IUkHbxsuObEcy6mYLaD3XNMhM4d7Ki63Cd7/AFUV6bp01xhvb/ss2UwxmaIcb19FR0ucXRdS29RHmZJ2cyig4YOyASa9lEcILtMbvUoiu9yoeM4FwY4ixRIVb39h91EGgqgJUbT5KRCAQkpxizfYIqxjdI9ypeJ4dkbu7eyiTQtVE3v3U7XpqbGHNsuo1fCcuPNCxr3xua13BPdbIImRxxvJ81WBz+6nJqnJMr9qrdEckOsK7EyJIJgYwXA8tHdXfhhqpuy148UmBkExujc4somrAQel6fhNyIPFI0McNtWyUuFDiMdL40dd/NuuNNl5smM6IytDXiqDaXLdiTv+aQ17lRUuo5bZiWR76juVjdjyN302PUbha8fGjEgD9ZHfTyum84UTnCN73MA+V43J7iwm9DhQxGRwb2G5W06i1wZ2G6lM+JrnGJgjaeyxvfuTqv6LPbXUQJ32V0szTimIDYDZZ3SOfTSaaOFKbyN0ijfdbZZ2Hzt+qvzv5oPss/cLqs/DM/OnYZHtrRGflPuVLwuPLA1jhhucRTS4VfdUrRlzuyZS91fQCgPos4ViUI4KFONup4Hcqo6/iVwbHoVDUDsXaVSDaR9zSIsmpp8hJHqVSTYT1dhwpuMLgAxrr7klBSbQAtE+LJDG17mkB3c91QKRQnSL9kwDyeEQkVuglFqCwucW6eB7BRpRtAvkoJhFhK0NLdQ1cIpjccIpN8gc62tDR6BJtucALLnGgAgLUSpvY+M1IxzT7ilXaAUSmTskUAaoqKEIGizW10gILiGlt7eyCO/qgEb3+6SVE99kBIfI6jsupi9fmx8RmNBGNLGhptt2uTIKZ904CRqr1Us2sukH2yTUBoN2PZXZ+U/LcyZ51OLaJPOyUoL2+4WU8JpdoAu4CYJ06UfK5FiytMmwVe9K3Gk30lUHdSZ5TalI0yNF6xWoeqokkBFDj1V9h7OeQsun1UjVIndP9KNJBrkqRbqcAO+y0wY8tuO4IU3xP8IyltNoLbHgPOMS/iraboArBqe+Nw1HSKBHteyKkw1CB67pF50Fl7XdKcrg6Q6RQ7BVuUEaUhainaKf3Ts+qjaaB6imHEKKEFgcXEDutTcOctJDA4DuCFiRZHBIUWOxjFkAAdIA69x6LpzHxMR47taXD9l5cONDfuuv07Lumk7j9PakKwg7BVZDqZ9V0erY7MbM/K2ilaJGD0B7fY2uXkb0FWVATtKjV0a9UBUNSpyidg1SLqbaCFG67q4CgAoRjupF1EDupVhSE6tJ7IhjMszI2iy40jI/nO96Kv6fbctjhz2T4jp6GgeYcbUpRwGZ3Ia3u48NVggIjEkrS2Mur3PqjJeyWT8lnhxAUG329/dTZpdHgwTymHHmcdLdRc5uzvceyi/CMJaI5Y5S40NBUPxTw62PIdpDSRtt6KNaACdr4U5VcIXeM0ZTzGDyaugr4IoZZg2UtZE0b07lYi5xNkq/XA8G2Pa6ttJsfdEWZ0mHI0RYjPCjbv593OP1WAsYB6ldKDAMtirl06g2+3uqJcYtkdY00aIKRXNfjtfzYCqdiX8jv3XTLBW+6qcxu44VRzPB8ImxZ9xsl4Hi2G2XdgumINIB7ngFRycV+PO3zjWWg6ozfPZUcZ0TgSCKIWmfU5rGtFk9ldkQEPPn1+p9VNrRG2ywgjgqLGKTHdG2y7zdx6J42BPl34LdRHb1V5x5MiUadgTuT2Xa6TkHp8RDMQT6QS53oPW1LdEjgv6fJFK6GbVHKCRRbsgRNxdLnuLpDwANguzmztyaMJdE6ydEm4391xs9x1tsURsfQ/RWXbckkPUeOEilvZB2I5vshacjBrspCzwq7TtBaST8zv62rozhtj/MjlfJ9aCyWiz6qaVKrOyRQXkndF2iBO0g3bbf2Vgx5jREMhvjylFV0U9xstf8Oy2wmV0RiZ6vNLOWBpNvafomxG1Nkbn7gbeqPEaHAsaAfdA8WU0A53t2QDmeGRbmn6G0MkMb9TNiOD3HumImtP5kgb7Dcp6om8N1e5QEuRNkP1zSOkPuVWxjpHhrG6nHgBTdKSAK29BsoB7gSWnT9EGoYfgO1ZE0cZH6fmP7KiV8O+hrnuP6nbf0VRKV0oFWySLQqHSidlIIKCCkL4A+6NvRLjuiIztoMsg2eEQ/J902R+NlwxXs47+ytZC4lzIhYBO57hRpAkjhZZOT2XRbAB853/osOTRncG0RdClUVyW43sq6U63o7IewseWu5CKgboJt3G6KTaKREo38hD1WAWuUzuEUtW3FFGtxqu26iCUG6VRY+aV9B7yQOxOybqZC1teYnV9uyqHm2VkshmfqIoAUAOyBhwO6RO6qtNpP2QTaLKdKI2UwoABOkIRRSKQnv9ECpFEppE0gDsAr8eQxyBwVA3V0UepwGqgUGzLndOY9X6G6R9Fz5iC/6JyyOLeeNlUEGsZY/CnHMbdB329fVZqHZQeCAD2KiE0Jv2pAGo+yQ32UwKQMmlFtl1qQbrNBMxubyFF00RY5ychg4aQLK29RjZi5ON+Hd8sZr62qMSTRGCOVTLJJJO10hvsFn67YyTHbsYUUuXCXeJqEZ81nueVOeMePoaGt1cUdlycCZ4jeyyA42QCtjXaSCHbhXTjbtNzPDeWmiRsU2nzWd/qVXqB5b97U2vZpox2exB5VZTL43NoRuD/W9le5kWPG06iZtiWkbNQxuPDEyXUHSkXp7NKznXITI43e5KirWyShxcdTb21H+yC3y/OL9LTeY9AbrO3ZVF0YYRot17OtETEdBwpxdW1HhDMaVzHShjnMZyQEg4OoM8u3mcur+MZjwGCGRoJb5iCg4z3k7/YD0Q7ygivMRz6KDyA5xbdXtfKWkvDiALFd1RINMr2gsGlo30hRfrkIY1poUAEnHYdq9F1PhzB/F9QbLISI4zdf5ipbqbWcux8PdHGLj+LMwGaUbgj5W+i6E3TMV0D2Y48MP5DOCr8+fw8WQRhzpCKAZyLXnn9UPSI2YsLXPkbfiB4Ox9vVebdyrrxGXqWH5ooInwyadnFnLTfdcPLga623dHldWTKgfiPk01lOksOArbuueXattK9GO3OuVFN41MkNSjYOP6vYpmwaOxHZUyR6tx8ysim8UCOQ08bNce/sV0YTBpCVc2NwmgE1J4YxwAcJARZravZRJ3NbD0QA/qtDcOYgOc3w2ngvNKuCd8Di6MgOI5qyEpJHSu1SOdI71JtRWonHx3MMMjjIzk1YJ9lqb17MbHpa5t+pC5kkUjKL2kA8WoKa2bap8ifMeA+SSV57dv2VUsEsDgyVhY7mioskLCC0kEemysknfLp11t7JrQpUtTiALNeiWxPFJ6SFUFIStNAIQdkrKAKiU6QUCAUwBaigqgf7KO5UgEwAHCxqb6cKKh9DuoG+5W+SSCSKNvhMh03ZaSXOWN1Fx0jb3QUF2mS+KCsjlOkaSbCokNvKYPog0Oe9/wAziVmP8z7qWp3qqzuUEpKLrG/qpOqSDVfnj2PuFWeE2O0vB5HBHqEWFEwyPDLAvuUcFRcKca47Jn5SgGgveGt3JU3xujoP5KjjnTLq9ASnLKZH327IhKBcVJRQANBG3ZIpKoEwaSTQTUx8oUBwpNOyipISTVBumkmoGqzuSpqCCQ2CuiY5ga4ggO4vuqogDI0EahfHqteRDJjYrHPFO1mhd0D2UVlc0OeRfJoKstLTRUoyX5EYDtJ1UD6KzNikhnLZCDe4I4KqKZHagABwobUPVS4SAsoJMHdMlF0FC90VNri3hSMzzteyrsItGt6aBK6NjCPuFdO4HwXNrSTayyfyW/VNr/K1u+xtTSzLjScL/DmPouo1gLQbXKcwi3drpdDFL5RG0bk0NlXNo3LhTQewHqr2CNsQHg/mXu6+Pt6pShuOxwZN5rNVv+xWZniP31Or1tZ7VrGOx8oDT5K3edt1Gg3kFw9lXJI/SBqsBPHm8B+t9lw+UHgH1KId6SHNbRHqqxzumchznkkB7j6hWZT4XaWwbUPMT6+iCBkb+hpA7gnlFjSXhtDir3KUYHiAu+Ubm1GSYPdvtXFKiFjf1TOprd+6gHUdX7IMpN2bvlBL5yGsYS47UN7XosDPzemYZL8Fj8eLZz2He/dcPBdE2QSPkcxzTYLeR9l6kZOLn4z8Vk51SN3Dm0frS551vFCGTBZ/84uWNrr2e69R+izwdQ8Kbx5TFkNl1GIuNOAvjdVdVke38PjY+O2WCD7gnta5nUgI3lskTY8gmzo2AFcUsY4tWqs/J/FZb5tIYHfK0CgAqQaFgqu7I3T1UeLpd5w5sDQSaAJPsq5ob3GzgtT8maMljdMf+z/qqCbO+60yhFNrGh5p3AJ7+xVl1fZVSR6txyiOXV5H7OHBP9igttFpe3dNAx7bqYtpB9FBFn1QTL33erdRtJCCQKdqKAglaky3Ggocp7bVyoL9MIaC5xLu4aNlWSTxsFDhSY/T2QKkbqywT6JeG+QEsaXBos0OEEEITr7IFSR5Uj7JVfKBN5UilSKQROyr3V2lBAQYHm3H6qZGlgQ5nnP1Vr62oKiqqUO6tdVe6rYQHXQPsVFRQVIklVkH0VD5FIPCYbQJpJ2zQoBpaLsWkUCnONmilaokCk7YoBTUVEiikrHRu8IS7Ft0fZVqoE0k7REhwgEgoHASRU9fsmHhV2lqQW62+qeoeqq1eyLCgtLwo3aipDhFWQGpgfQroZsoyOniTmiLXMBoqccumN8Z+V4/qpoVxuAmYR2IWnOf4sn+0LGDTh9VaLcXEnsqiF7KQ2CiwdymbokdkDA1uDbAs8k7LUelZOxZoeHd2uBCxCyrGSvjIpxaR6GkVF8b43Fr2kOHIUVcZXudrc6z6lIuDvmaFUM/yPoVFluOwv6K1ga6NwdftXqtLIhj45bfmdu4rPTUUk6mOHotGFKWR+U04G9SxucQ0kNsHutOBjyzOOhpIIvhVlqaXSO3PPJWhrnBhYH0y+PX3WZ2qMltEV6ps/zO3CguexwbrLhzQCpAfI7SBbvRMve5wI3A7UrDpjDgI/MSNJJ3CBn/AA7dLDcjh5iOw9FUPfv6Id4kTrcHNce55XRxekSyweKS0nnQe6luu1nK3+Cl2FHJE9z5CfMARVLG+GGNh8aNzTWxB3v3C7Mz3dOwA1pc0g81qr2Xn8zKfkykudqHY1VrGNtrVkil1Hfgeisxhj+J/ivEDCNtA3UsTFflTiOMFw5NdguzjwtiaJI4A9hbopw355WsstJJtjGDiTUcbKYQTsyXylWtxczDje+PFBdVaw6/2Wf8M3Em8V9vaCSIiK+lqqDOyWyhrJC1uvUA53lG/r6LPNXiK/GnaOHNDTuardQdNJJIZZPOTzq3tauqZ07nOx5HROo2TGNlgZJ6hajNWAg3TAPT2UCTfoptdG91a9B9+FFmrzPaAQ00Voc0uaO6gZmjgEoELe5JUw1o4AWmVfiSO+VtI8OQ2TyVchBXFLfkfsRwVb9lXJHqFjYqMchHlfsRwUF6Egf3QgadpJoBMJJoGnaimgE0IUDC24PUp8F3kOpndh4Kw2naK3ZWUM6VtQQw3tY2/crK+PS4t1Akem4ULIQHEEGr+qa0EU1vZ1Fsp05ePE+PgaW6S1QdDhvjc6CdweOGPbz9FNjJ+nj7pKT2FjtLqsem6SqBI8FFqDzfBQZ3uDXAoLidwpOYK33TFUqKiDpsqMenV5jQPf0U5NmqsNJFqKtJA4NovUdwPsqrIT1mtuVRe7J04xgYxo1fM7uVlk4CLSfyPooIhCEKokmFFMGiipiQta5tAgilUpHdRQCEIREx8oSTHASRSKSklSBITpPTfdABSHCQbXKkFA+6hafcqKAG7h7rSAWA78rM35wtjty0j0RGYHt6JHlOVpjmcw8g0VFFNriw2OUXfPKSFUMKdVW6iFJFWxHlOeQny3ZPKgw0T9Eg2z7+qyq/Ha58bvMAB2PdbW5ThjiFmprR2BWeNvhxVd2eP+VNrXOGsNOkckBVFjAK1OaSPVWxsLnDWKH0WYyWeNvRXwTSNvSaHvuoNhZDE0yu1UTTQOfqqIoGTsk0TapOzSKtKJk2S58j2u0jaweF0oOlMMzXOdbQPlIWLdNSbZ24meyNs5Blcw0GO823qpS9VyxRki8MtO2kFtfX1Xb8Bwp0c72V2FEV9Fy+oZlMkbL4M7bpg4cPVYmXs1rTFldXysmB0MrgWuNmhSwc7AbqJdZJtdTpHTfxbHTSPcxoNNLeb9V04xjHNdTpGEMNpJdcr2guHoteRkQRubG82952AFn6rm5eQ/p2WfzBIHN4kux91DH6hiC8mZpjleeOT9QuNlt26zjhZPiyOc5sLzIGmy01suTlQ/h/LJFpfd6if+F0+lwQvmkyGZRkN2RdfuFyuqZDZstxa3S1vlpbx70xWR2553Sqhzup+E93DHURfCrPouzAVjnaWtZQBG9jlRhGuUNsD6qwNY50hfI2m+nf6KDnppJ2tIaEk0DUJIw8WNnKaLQURyEHQ/auCrrUZIw8ehVbJC06X9kF4TUQbUkDQOaA3TZpvz3XoFIyHhgDB7c/ugWkt+bb2TtR/qmgEIQgE0IQCabmltWRv2BS5UDvb3RftSekBtnlDnWANqCBxlod57r0CifN7BCOCgiWuAujXqkCO6tMhcKcSWjsosYxz6dJpbXJQVOGyrCvdpa4hpLm+tUqy27LUFbwCKpUWYzXIV7gVVJxvyqE5zS0Vyo2lR9EBFNJ/wAyYSdyoIoTAJOymI/VVEBvwpaPXZTArhOvXhBDQPdRezTSt4UJeAUFaEIAs0N0ExwoqXA91FRSRaEKodptBc4AclRUmO0Pa4b0b3RVgidqA1NF972Q5pY8sJBI7g2FfkZTsuTxC1re1DgLOfmKgiQQTYpRVr5Ni0UR7qpAx/VaGEloo8FZxyrWOppobhERJuckmze5KJK1bcJOaS4k7K4NDhVbKihMK0wjsbCGw2dzsgrUhurnRsNNAo8X6qPhOumeZRUBypsBd5QoDZ2+y0x0aDOfVBKMEkNHHc+itc/zEROf4Y9VWTVgFWQQvmdTB90F0QfPpijY00OSFrix45ZhjsBcwDzOHY/VEQjii0RyOZKDuQOV0YdgGR1d2SByudrUiuIx+KMWBo8m522B/wCq6IGkVz6qMULWg00Anc0m58cLALa1o9SuVu3SKsqZkcLvzzG5u/lO4XnMqd2RKXucXe5G619SzRkMcIGW2/O/T+y5zGukcGtBJO2266YTXLGVaMHDOZNoBpo3cfZeqghZCAGXQFAXsFh6fBHiRBrT5j8xPK3k0LWM8t8NYzSM8kfyyFu/Zy42bmYpm8LIwiSzgggFdSaMTMc26JFXXC4MmDk/i5vDlDnRAO1XSYQyq+fLwm4f+Ejax52ILd1yXOB7Jzyukd5jdbWBVqrnZdpNOdq0TODdJLq+qhQN07903ve+tRsNFBINDnADZaRY1kjIhIO/dVWpGhts6+98K1gmjitrNUV7kjYqDnppJrSBNFotAJpJir349kBYr3UJIw/2crdYApjQPc7lRQZ2PLDpcrwbUZGB49D6quN5YdLkF6YSBB4UhygfCfKQA9UKBjY+qm2RzHhzaBHGyrTQMmySeShJCBkUexTBKimqHq52u/VCSFA0IQgaR3CErQQeC1Q3vblWn3UXICaMwNDpaBPDb3VFh3Km5up1nf6lPwmuHoVRXbTs3+ii6F17Aj2KmG6Hf8Kwva4bbH0QZzEWnc7pCPfc2ryLCgQQgjpA4SUyEkANt6tKyUItA77KmQkursrmtLjQ+5PAUJGsBO9+47oKqta4ciOCP8tn5vcu4WX+yALKKsc4ucXHk7quqU03Pc5oa42BxsoK6SU0qBVEUKWlLSgbXFv0U7vdV0VMcKCJ5KSZ7pKoadqKY3IHCB91pvYhlhp7KDmxNe0xuc7fcHYrUYA11OcQRybsIqqNutwG9dyBasigfPKI4u/BdstUMWQ6JzowGRsFEk1/VZrce10oEcdznaWCy29Vnj3UTpGzDt3Pqn4rxGYwaaTZUALKCYDdOout3ZtX+6uJijZojbbju55/sFGmxNIFOcRub4VY33QTaSTQG60Q5kkYDNtF+ahufus7ZCwEN2J2J7qCI6bc+JjXGKEh/ABNrfg4PiQOyMt72yP40urSFycXElyGiSNtgHfel2xO7WIpMfTDp3c51gey5Z/46Ynk5pxIWGEGdn63l3C5efnvfKfy42kjnkgfVXOkxcSTIe2YPL9gwDavT0K5ckjZCDpLfXe90xxLUL913OjYQbH+IePMflvsFg6VisyMkiUEtYLrsV6QANaABQCZ5a4MZ9P+yCd67I1AfVcHMzcvGyZWCYOY7cUQaC5ybbt07wXM6zKIsUiMAOldTiOTSWH1R8rT4sOlrW3rHC4uTkPnlc9xO5ulvHHlm5cKyrWRzNjLxFqYRzptVNaXXQsDlXHJkc0NJ8oFADal2c1F+yviHhwmU0dVtaD/AHUGEuOnn7K92VC6EwmKgD5X8kBSqyE+2yu8dzYDEyQ6Cb0q3Cwm5eq3hpb+6qfAC53hkENNIMCYQhaZNHZCEAE0IQCEIQCol+dCEFsPyqxCEDTQhQCaEIBCEIBNCEAeAkhCBlNCECSQhAJBCEETyg/MhCCuT5lE9kIVFo+VL9JQhBWefsooQgCkUIQTPyKh/wAyEIIqbOEIQMpIQo0EIQiAIQhAJjlCEEo/lcqyhCoSsH8l31CEIiA+YfVbP/QP1QhRY1N/8rP/AO4lH/Jk/wBqEKRWZMcoQqiY5Uv1hCEEDyU2oQiO90T/AMM//ct0nyO+hQhccu3WdPLyfMVWhC6YsXt3uh/ynfQLqjlCFxz7bx6U5PyP/wBhXlex+qEK+Psy6dRv/k0n0C5RQhdZ2xTb8rlAoQtIvw//ABA+hVB5QhQasLl/0U8X/qhCz9af/9k=">
            <a:extLst>
              <a:ext uri="{FF2B5EF4-FFF2-40B4-BE49-F238E27FC236}">
                <a16:creationId xmlns:a16="http://schemas.microsoft.com/office/drawing/2014/main" id="{C318647D-73B6-4AF0-9217-767637C49A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data:image/jpeg;base64,/9j/4AAQSkZJRgABAQAAAQABAAD/2wBDABALDA4MChAODQ4SERATGCgaGBYWGDEjJR0oOjM9PDkzODdASFxOQERXRTc4UG1RV19iZ2hnPk1xeXBkeFxlZ2P/2wBDARESEhgVGC8aGi9jQjhCY2NjY2NjY2NjY2NjY2NjY2NjY2NjY2NjY2NjY2NjY2NjY2NjY2NjY2NjY2NjY2NjY2P/wAARCAHhAoADASIAAhEBAxEB/8QAGwAAAgMBAQEAAAAAAAAAAAAAAAECAwQFBgf/xABDEAABBAEDAgQEBAQFAgQFBQABAAIDEQQSITEFQRMiUWEGMnGBFCNCkRUzobEkUmJywdHhNDVD8BYlgqKyY3N0kvH/xAAZAQEBAQEBAQAAAAAAAAAAAAAAAQIDBAX/xAAjEQEBAAICAwACAwEBAAAAAAAAAQIRITEDEkEyURNCYSJx/9oADAMBAAIRAxEAPwDxDH0VcJ3DgrKnaC+SUv5NqklK0kAhCEBaaSlpIVCKSkGkhGg2BySgimFINo+Y0rWMHPKCkAlSEdg2Vaa+VRII2HoghQA2/dBc48lFEEWkihCEKBjhNIKQBJoIoC7Pw86H+JQNncGxFw1E8BcaqJsgK6N4YdrP1RHvfiCHoeTiF8M7WSgeUMBN+y8HMwBxAV5yHvbXH0VDhq55QVaWgGySe1JH2A+6k4UoHlFCRTSO6gSCN0wCeFdBEJJWNc5rQ41Z4Hugp0EBIr1Gbh9DPS4y3OcMprNw2Ow4+i825zG7BBEMJbdphm3O6iZPQKLpCeCaQW00DcpeI1uw3VCFdJtaZj2FKJe48lQTtBIFWiU9zaoTBRFrn2qyUblGg+iBJKej1KYaEVXSYaT2VmwTQQDPUqYY0drQi1FStO1C0WqJ2glQ1BIvREiUlAvUS5BZa2x9I6hLD4zMZxjq7NBc3Up/iJtGjxZNP+XUaUATSiSe6ijlUFotJOkQrQnSdIqKFKghBGk6UkkCpOghCAQi0WgEJWi0Em8LacnVgCJ7ANFtaQsTNwVcSPA0UA5p1X6+yBkNIi8LU1xoEX39Vo6iW/jdDf0NDVHHbrz8dpqwWgiuKUMgh2ZK5psF5SdpUEIQurmFYwEcqsK4LGTWLDocOyXCYcRwU9Z77o0ihStp5amGtI5r6qaEEKZZ6FR0lAlc0A/MaCrApysCBgVSlSSa0qp/zq+P5Qs8nzq+I+UKVF0WK+eSmNu058SXHk0vaWn3W/oueMDOjne3W1hst9V2PiDrmH1OBgbitZJz4l7j2WVePlbwVWAtMoABvcKgGrI2QiNH6J0Byb+iRKLRUmkCqG6N1AEhPUUDUgoiyVMMd6Ii6EWaK9Bh/Ds+ZhGeFuoBeeidpK9h0L4nbgdPGO+MOIJINoPLZWLJC5zXN3HKxuG69B1zqbepZMk2hrDpogdz6rgPIvhBDZFgKJdui7QS1paz6qKSCZeSNyoEoSQBSTS0lAk1LT7pgAdkEFINP0Uk7Q0iGe6kGgItFqKdotK0tQ9URK0WrMWOGaUNmyG47P8AO5pP9ksxkMM2iDJbkNr52sLR9N0VXaLA7qu0rVRZrCNarJQg24mTiwk/icU5F8fmFtKqaaGSdzmQ+FGeGB119ys6EFj3NJ8goKBNopOkEUKVIQRpOipJIFp90UmlaBoStMUXAEgA9z2QCFfPBBFE1zMyOV55Yxp2+5WW0EkWo2laCdpWooQTY5ge0vaXNvcA0StWVk4ckIZjYPhO7vdKXH9lipOkBaSdIpEJCaEFsAO2178K9oPhvaBsav8A4VULSRtXrutbS0QT6tLtQbVDcUd/6IpdMFZbnn/043O/oszOVpwXVFmevg7fuFTB4YcTIwuFbAGknaXpJjHPcGtFuPZS8PQ0GQfMLaP+quhliEzKhawd3WSVLLnZJGQHarILfLWkAcLq5sYVwCqHIVwNUsZNYsFBFJkIpGgAAU+yXojsqBFlCSgd+YKYpVfqCtCKkmkmtCqRp1cKxhIaNlXL8yti+QLNEml30U/qbUUKBSH8tZ1ooFtFLwhY/soKELSYm1wszDUgvi0Emxudw1WtxztZ+oVzPlUrQRbE1vAU62QkqMwNWmyUjuoHuqwVb0jSHatXfZVEqUB/MP8Atd/ZVkrKou5UQm7lIIGhCECRaCkgkhRTtBJFqNotBK0WoElJBMupR1H1UU0DtFopFIBJSpNBFFFNCApFJpWgaEkWgaFHUlaCaLULQglaWpJFIC0WikUiEhSQilSK900IFSKTU4IjM/SHxs7291BBWhWTR+FIWeIyT3YbCrQNJCEAmNykhBpmxDDFrdPAf9LZLcs6SEF0Y8q0xEiOcaQfy/23CphALW7XvwO61YzS7HySAPMGt37Wf+ygpxuJx6xH+4VbOSr8EXJIK5Y4X9iqI+61j2zek0IQurmbeQra4VbPmCu7hc8nTFg9EeqQ7Jnuqo9Edij0T9UCKipFRPKikeQrWqs/MFMIJjhSCQ4TC0KZvmCsh+RVz/MFOH5fus0WBPukEKAafKpjgKA4THAQTPCx/q+61rL/AOoa9UGxgsKSrZu0KxopQCYtBRZpUYj8x+qrVpHmP1VKt6ZX4+84A7g/2VZVmNvkx/Wv6KsrLURLqO4BSsHgUh3KQ5QSSTSQBUUykgaSaSIE0rQgaKQhFCaSEDRajaSCVq+LGMsRk8eBgH6Xvon7LMhBK0tSKRSAtCKTRCRSaSKKRSaSIaEk0UISQgE2jU4Cw2zyeAkhBdPCyKtORHKTzovb9wqUItA0kIQCEJIGi0kIGhJCB2hJCIaEIQaoHOjYHN2J4Pot+KC7puWI263Ncw16gFYIWPeGtF1z7D3XQ6dkjFx8kaC4yN2PYbFSqz4ekT45G7nmiB6brPGOVqw2AZmKB/k1GvoSqsYQljjK6QG9g0BXHtMuiYxzyQ0XQJP0VvhGKASvaD4mzQe3urIn48chcxrq0OFPN6vbZLIyRPE0aA12ouNccBdXNRGLcFe1tuCpi+dXg08fRYybx6czsE0kWtKfYI9UdkKA9FEppFRSd2Vo4VTuysagmFJQUgVqCubsnB8p+qU3ZODgrNFqPRCdbhQJvCfZDe6Y+UIGsx/nH6rWspNT3/qQaYvlCtVUXyhWqASKkAkQgyOHnP1VLGF8gY3lxoWtoazQ4uNHVW3NLEfnNeq1emfrQwFmc0HYteAfZUuHmKsxzeTET/nF/uoybSO+pWGlL+UDsh/KQ5VDQhCAKiEykEDUVJRQCE0kQ0WkhA0JIQOkISQNCEWihCEIBCEkF0krHsa1sEcZHLm3Z/cqpCEAhJCBotJCBoSQgaSEIBCk2N7wS1jnAckC1FAIQhAIQtWTPiSQMZBhmGQfM8yl2r7dkGVCEIgQhCDScRoxBOcvHJP/AKQJL/7LMmkihNJNEaGkhoANbLdG6+jT7fJKz+xWHsFvwY3T4OXELPyO29juoqOHTczXGDoDHbnv5SssXyq3E1aZD+lkTnfvsq4/lWse2cukkk0Lq5pxfOrhWrnsqYx5lcB5lyy7dMenMHCdbpBPutqK2tKt0/0p90EaUo+UuybPmUUph5hSGJz8hDFBMBSApIbJrYqm4CIO6JvlCUPJWaL0eiEqWQxyUx8qTeSpD5UEqWWT+cfqtYWSX+cUGxgAJFV7K0BVQeYWrwopDZBCkAE62QYXipD9Vmd85+q3mF0j5C0WR2WKRpbM5rhRB3W70x9WY4/xEX+8f3ROKmePRx/uiDaaP/eP7qeUP8TL285/uudbjLJyFEcqUnIUW8qokkmkUCKVJlJA1FNJAJpIRAhCEAhCEUIQhAIQhAIQhECEIQCEIRQhWPnlfG2N7yWN4B7KtECEIQXSNgETDHK9zz8zSygPve6pQhFCEIRE2yyMaWse5oPIBq1BCEAhCEAhCEAhCEAhCLNIBCEIGhJMcoNTWOds0WV0umRumEscJaPJTy7awSP2WTExn5L3ta7S1rdT996C6EPhjxo8IOc50I8x2L97KlVjgAb07MddkaY7/wDq/wCyzs+VbMlskXSwZWaHTzF9ewH/AHVMEcHgtdJK8E8hreFrDtnLpWGucaa0kn0Ck+MsaNdtdfykdvVbomsdCxkMjmM1usuIBqhay5RJlAIaA1oaAHaqH1XTbGlTS4Hyiyr2AmieVXCLsrQ0Lnl23j05AUikFL0XVpHsU+6f6Sl3CmhHsmzlB4QzlQKU2mwqL+SpN4UnYtRaQKdgLSoTfKow/MVKX5FGH5is1F6aAhZCHzFSA8pSHKkOCgkss380rUs04/N+yDVjimUFcBuqcVvk+60hqyAbKbRYKTWKdUCisM5IkcAdjyPVY5P5hW2cfnEDdYpf5pXT+rn9TZs9v1CuzQBlzAHbWf7qkNI0kjY7hauqRmPqEzSb8y510jnyDhEZLHB1D7py9lBnKsRJIpnlIqKSQTUVUNJNJAIQhAIQhECEIRQhCEAhCEAhCEAhCEAhCEAhCEAhCEQIQhAIQhAIQhAIQhAIQhAIQhAIQhBMsqMO1Cyfl7/VQTslJUTbG5zHPFU3c2UhyPqgEgcpjd4+qDoxaY4S7U5sjzpHoW1v/VbcLLjGZD5RGyOEh2/PJWCRp/DxnQQN/MeOeFf0hl9Uia5tjfYj2WVPq0pcMaOiGtj1AHnf1WRnyBbviD/zI+zGrE0eULeDOZpJ0nS6uacXdXAqmIcq5otccu3WdOSOFIFDAautkwOF2igfKUr3CkB8yVfKqEeCog0VMjlRIWKIu3tSao0mxZE+EwmmPRaEJPkKjD8/2UpPkKhD8/2WKNIRSAmgByVIcFR/UpjuoJN4WXJ/m/Za28LLlD8wfRBqxgQ2iKWkfVZ8YktGrmv+Fqb9FlTA4Uq52QOVIhBke9kcr9TbJbsudOdU5NAewFBbssVN9lhm/m/YLp/Vz/ssa0mNp7Wdl0OvgfxOUjcbf/iFkiv8M3bbU7f7BbOskPzXEd2t/wDxC5V0jjS9lBnIVk21KDLJWoVI8qJUjykVAjwoBTKj3VQ1FNJECaEIpIQpEN0iidXcVsgihCEAhCEAhCEAhCEAhCEEnMc2rFWLUUWShD/wIQhAIQhECEIQCEIQCEIQCEIQCEIQCEIQCEJoEmikIBSZ87fqkrcZgkyomE0HOAJ9N0HUxvCfDFBICdct78dwt7C0fELxG2tiARwe3/CwZT4X6mMIjETzoA3sdv8A37rX0XIjOafEbUj2hjXf1WWmLrDi7LaSCD4YBv1Fgqho8o+i0dW1Pn8Qm2uLmgj2KsazE0N1ZMl1uBH/AN1vBjNkpTdG5tamkWLC6cTWt6a98TC94cQwltmrG6yZvlypAGkb7j0Nbrrtz0zxDYq4BQiHlVzRa45duschllg3TrhRYfIN1LVtS9E1pTbfm2S3puykw04pE+UKhHvsolTJ3KgViiJ7oYgoYsosBTP9UqT033VVF58pUIv5gU3MoHdQi/mBZo0hNIKVqA7qTe6rvzBMPolBa3gLPl/OPor43WFTl/M36LI1QHVRA/S3+y1NWLEaWtBuwQD9FsAKirQn2VYBUwNkGeVjXzHVvTb2K5+S1vjjQSRQ3IW3JH5rfosk4/MH0C6/1c/7L2H/AAQFbeId79gr+pgfiG0bBjYf/tCKvoDCdArJcOPMfKO6M8U+H3hjP/2hca6RysgVSpZ8y0ZPAPuqGncKwqZUSpFRKBFRUjwoqoaipJIAIQhAUhTc8ua0GtlFF0ihNJECEIQCEIQCEIQCEIQCEIQCEIQCEIQCEJoEhOj6FFH0QJCdH0T0uHZDSKFLQ70RoPogihTEbncBPwnXXdDStCsMZHKDGQLtDSCFYIrHNIEYN7ptdVWmpljQ4C0FjQNt02mlash/nNUgxpU4WjxOK9FNrpoqjWxJW/oIH8UY6Rt8tB9DSxjQHNF+U1qNbj1XU6FjibImlB0RMdYPfcFSozdT/wDL8Wm0DJIQe5F8lZgNlf1AEYmAy7GhxB9Rq2KrpdfE5+RNk0jGBrXuAbxR4vlQcSbJ3J5TpIjYrtpy2lE3yhXNCjE38sK0N2Xmy7eidOAz5AnY7pM+UKQ2K9OE3FSoauRSiQNKsG7RsP2RTbPlC6+ggRSgeFMqJ4K5ZYiJSamk1ckWhSChaYJRTcPKVTH/ADGq43RVLPmClGoJ0aUQDY9FO0FTyWhtKNkqUnAUaVk4SrMc/mV2pPL5aowfzQp5XDVi9kX4wADSO7QT/VbBwsWIdmn2H9ytjfqstJhStIAKVKKpdAZ5w3UBTb3WHNiMc7WnnTexBW9znMlD2mjRCwZbalbX+Vdp+DlfyaYrk6QYmyWRkatB2oaeU+oAh0APPgM/ssrXHwCKFagb78LTnbjG/wD47P7LjXSOdk/IPqs7eVoyf5Y+qzt5VhVh5USpFRPKBFQU1FUCSkoogQUIQCSaEAhCaBUhSDbpSHkdYPHdBDSUy0BgNnVfCev0UTfJQJJNCAFd1IAXxski0E20HfJY9EyQXCmcdlAFAKjW0zTiKbSkRuBpVYcb2TDiXWhwseRprSBaRd5T5QoF3CCdvdRdrKIb22TjsNGwVWrb/um13lFm/uhtJpO523KBbnE2FAEb/wBkE7+iG0yDrG/ZDwaFuvdQJ4Ui627D+iBub5TblJrBQt1eygHbAc/ZIOon1KHCbA3fzEC9t0FrQ/k1W5US7e/RBc5zavlBJzRQ5U6jri1UHf0SvSPcoS6WN0gAOFlBb5i7TtShq3tPWXA9k0bSI1NFDlTEgutO6p1UQEXybTRvSxr9AJPPOysZbpWnsBws92uj0GI5PV4Y/B8dvLo7rUBzuibacvJhmcyOPHYyOM01wG9LodBjc7LEUgGljddD03/ruqf4LlOzDE7HdCZXERtI2A55Xd6dC2DPkiftlRwjVts73/spajy3UB5cID5RGQ36azSiQtPUGNbLgRyFw/KBeQNxbieFJ0eDRqTIJ7eUBd/C5eRmjjMjtLdzyq3DYrt5bGt6c9oaRpZGRbRps80e5XGf8pXXe3LS+NvkH0Voakz5R9FYHLy3t6Y80z5QpHi6Ki1hcwEGkaXj9S9WO5FWNPlCYI7qoNeeHJiOUnldJlf0hkigolPw31yolrh3XPK0JIIIKW65VEwVNpKrp3opx7coqfblUt+cK61S0HUNu6DRwnRSJT1bcKCEnAUFJxtv3UVqdM1ZFfiClLI4Grf6Kth0vBU5jraO26xe1i/FIIbpG3B/dbQubjWwk3a1jI/0rNVqCsaFkGQf8qsGSW76f6rKrJGOdIxrRZOwCwZzalA5oV/VbmzP1sk0aSx2191k6nK+WVjnVdHgV3XfH8HK/m6LelPf0GJ8TGyzvPjeQebRRFH7hYs4flYZ9cdv9ytuBkug6E97H6ZBkNY7/UwtJ0n2u1X110EkmM/GboidA3S303Oy89do4uSPy/uszeVpyf5f3WYcrUSrSoFTdyoFAjwkmkqBJNJAIQnSBJKQFpltNtERT0n0O6mQAN0nPJAHYbBFHAUCbQnVdkQkuVJKkCTTo+iYB5pF0ihS3PZPc7UgiAilLcdkCx22QRrdFbqQu7pFFx4UEShSIN0mQQEVAIClpKGtJ3VRFFKWk6qQQQFBGtk0wmxhIu0Ear6plqkWEOG6ZYa3KLpXVp96pSa0kA2gN89II8dk6UnsoXaYZsLKbNK6u0zsnp81Aplu3KIjSALVjWAjndKgHAAouiNhtLb0jJlwswZEJqRgsLKWN9VdhtJLiNzSI+h9BzsjqWM/IyWxgB2lmkV9VKeNkvUg/GbczC1kzwdg3clp/osXRfFh6K2dsmtssrWhjP0AkA/dauhQSQtkfMKflSOkA9AudV5fr7g7r0jRwzS0e1BZSpZ7zL1fIee8rv7qJXr8M4efy3k3PcWhpcSB2JVUnyGlYVAjVt6rrenOdtEDZiR4gAbSuAVgbQRoXjt5eqPMw/yvun3KcP8AJ+6Dyvo4T/iNfCbs4K9o3VHdXwnVX3XTDvSIkbKl45Wh22oKlw5XPyTk+KSEh8xUio/qK8lRaFF+zR9VIKL92j6q3oV2fVG+x91Y4No7bqGkgB3ZZGhSVHiOq62Vkbi5tlZBINlBWP8AlUQ0lhd2Bpbx6SkwW8A+qtnaGMFcWq2fO36q3J/lj6rF7IePGS1ri7Z1ivotjMdh9VmwyPDa39Won+y6UYWK1CZiRn1/dWjAYXN3dXcK1i0M3v1Wdqx5rQ1sdepXKzPmYutn/Iz6rlZn6PuvRh+Djl+TbgRibpz4g5rHPnibrPa7Ct69gydOfjY0zmucyI7t7+YrnYrJ5A1uOHOcSCA3uQuh1cPOL06SVxc+TH1EnndxXnrtHEyf5Z+qyjla8j+WVl7laiVc8UVWeVbJyFUUCKSaSARSaCNlRFMV3RSCEA0gJl1igkhEJCaYHuikAfZM36oI90aduVAtJRRUw3blIN9yhogCdrQQRW6enflGnjdFLSQOUAHm1ItoHdAZtygQDnd+EEG6tLvymAS7koAgtHKACAd1JzduSVE/UodGGk72gtN1doANclAbZO6KRBA5T0mvmQ5vHmtGmv1FEDWF290gtNgarQG2OUw23fMikWUDukAfVTdHTT5iUCMf5iiaRa3U47qTmaWnzFIMFncplm4FlFhhm3zFRDbedyrAyv1OUWsG+55UNE5oDeSVLwxtuVF7KqibtS0X+ooI6BrIB2TLGgIawFx3ICbmANJs7Ia2TWigjQNQH7qTG0AdRBUXNAcACVUT8No9Vs6RjOysz8PE8MdIQ0OPCxBo9Su98GY3i9YEheGsg85vvsVFr1seLD0+IQstkUmQwbmgNI3O/rS2Zb4/wcz43tsRuotPG3ZQ6xB4/TMhpr+Wd9tvfdeY6dM6TKbBIwxgYLg2vper7rE5ZcGG3SjuaJV5VOMS2S2mvKQr17fD08/k7RPCGjzN/wB1JlWxtAhhd3dKf2AC1l0xj217p7oKVrxvVHmYx+WEy1WwxudECBdDdGgucGtFkml9bGSYTbeuGcd1djfzA36pTQvglMb6v2OyTCWOschcsc5vcZXPHneK7WqSNrXQx8c5GSGA1qaN/ss+VB+HfoJB5Frflym9LrhhI2Uf1FaYcabIB8JmqjSUeHkSyODIXeXY3tRXiyvKaV+g9VF3yfdWviez5hRGyrcPIU7CYC0a+R6KWppab2s7qAJquyK2KCJ71wrYfk+6iWkGjyup0fps2ZDM9oaGR/qcaorN/wBGB24UaXZi+Gs/JklZitjl8PmnjdcuWGSGR0crCx7DTmnkFXGzXCVWwXIPqrJ/5f3TxojLkxsBrUas9ltj6c/KzW4Ye1pJ+cjavVYyvJJtlxKocbHnvwurG39lmz+kSdLyKbKJoyaDgKP7Lu4PRMjKwxOySJpItrCd3LFsa1YwtNFXMKpAo0RRGxCtabWRnzvkb/uXJzeGfddXO/lj/cscWE/qGZj4zHBniOouPDR3K9GH4Vxy/JX0yaXFeMmKXwzE5u9epXR67kjLgwJmgAOhdsBQ+cqzqvRP4VDkRwzfiGPEZaR816qqh9VkzozH07AYTZbG4nb5bcTS4V2jkz/yyso5Xb/g8+Rg+LDb5Ca8MDdcrIxZ8SYxZETo3gcOVlLDk7Koq5/ZVOG6qIpKSVIEnyKpOlbBC+U1GwvPsFRUGoc1aDG0Y5cbD2u0gVyqpYpISBKwtJ3FqCqkUphtnhS0aTTgQffZUV6QghWxwOldTGkqLoyxxa7YhQ0jpCQAV3gt8DxATYdpIUhh5BxzkCCUwjmTSdP7ptWet0EKej3S0+6A0hINBT00eUwyyADygiRvSCKHdWyRBjy0u8w2P1UNG/KBBg90g0WeVIs4okkpujc0kG2kcgoIOHG5Tq+SUwyxuUFpJq7QJrbF2Ui2iBakWkDlNrHOdQ3KCNUDuirbynocSQTwgtI7oIhtuq1IsoE6imGOHcIomxaBBlgeZGk6q1KRDxXujQ8dwgjpIHzKQjcaOrdGlxsbbJ+dovakWf6Ra7Vp1dkaHAfPsnTrvYo852pBHS40dW6NLtValKngcD90hq5q0QxGR+tRDS4buTJcBxSBqH6UXcBDmj5kBpu9W6RJsbfZPzf5SiHTi6rXp/gvC8WebIdNoGOQ6q+Yb3a8uCQdxuvS/C/UIMTA6g2Zri54Aa3/ADEiqClHd6z1WNs8MFa8aYXIaJ9q/tssPwrhSzZU+U/aMRmJpd3PHH0WtnR2iBvUckOIiiLhEDfA8pK4PR818ecIzquaQcHbv/1UiCXGhws7OhY8TNYzSHgDYkhZk8ON3hZmrYsDQQf9yS9Xi6efydkVZE8OdDHoaNJJsDc/VVqUZHjRU3cc13W8+mce28kI29VAoXir0uV05g8mv9Z0gXyurldOPTshspqQzXYA2jWfp0JwZIcjIa0hryWNcN3GvQru4OZi9QkONmN8rzsbogq3K/t3xnDzHUYvFGsgNfdA8WFhdDLG/SR5uaG69D1eTDPUfwBLWw4xIDm8uPuublaIspuRjOc5pILbFfZXDPTNm+UonuhhjmHkLqFew5W6XHEeO6d2h8rYydHOoHuu87pD+ufD8bWNjin1hwJbXlrjZZMn4ey48vxZ3DwomgPeXUHCu33XS5329k9udPO9M0zS+AWljfmJHNq7HfKxuTC8kaDdpT402Dnl0rDG2TzCxQI9k+mztlnmmlYHF1bdqXHPLd26Y4+10pi6e6WeN2QTDFLt4hFhEnSmRTzxySOc2OiCzk2vQsjk65NkQRUdgBewYOy5sbvweZlwSuEgidp11zQ3WrxJY4485XGvNvj0SabsdircTCnzsgY+OwvkP7D3K7/TuhN61gS5jZ/CnEhAYR5SF0jA3ocAgx2F88lXJW7z6LUy4S9n074Mx2tP4xxmd7GmqrMrGe7p8LWwRsOwZtf1W6fqjsDFEReHTkecjhvsvPdUyXRyQZF6nyN1GzfdcLba7SSR2ei4PUoppMpttDIzpA5N8bLzfV8iTI6lkyPZpc93m2omvULrdL6tnQSR5fiVHWnw3GwWrtOwui/Eea+eRz48gN8wa6th3W8eK55Xbx2PhOZGJXBwleLjA/uu90/CZiz4sj9UmRr8wbuardd/P+G8LqcGO3HlMLYAWgxVuP8A3/dGH8Py4uVqbMCzRWo8g1St5SXTlS9Pil6oMidkxgvU2Ejciu/ta2DIxXSxshBiiZTmjgk+gWnMa7Cw58iSQzS6CwDgH0A+i5OJkDEbHOYmyzGO2b1V9vquVdcbvlizwz8bI5gIDjqojcKtopWZXjZOZPmGNwjfWq/0mu6C3QRqrcA8rU6c72xZo/L/APqXW6X0SRsMOW1wOQ8eRhNAA/8Ab+6zfhBlNN2GhwvbavqpyQ5sbGHx/EiHB7Adl0mesdJMLlltbGC9+Q3KLoSHAxO5LXDv7rkQdPzpJHMn1uhLdWpu9gFbfwOQ50JdQi3OrVYXbGC6CIRYk+kNYXOJ5dZ4K5+0jtlLVGCx0TnubbKaHhvB32XB+I8eXIeJmsJYwnU7uAV3o2zyZ8THaj4TCQOSAf770uf1TFyg4yDHm8Puav6rM5u47Y4S46yrK9mHBhxsbiNmaAble3c2vP5cIhmcwG28g+y+h9P6RiHBgYyR80L9y0nj2R8R9C6bPFHPKDAWaYg6PYbmgp/JMctVwzk6j5rSVLXnRRRZs8cNmNjy1tnegut0Do0U725GYQ6MbiI/q+q7e01tz9bbpwGENeHaQ6jdHgr0WLnRPYzRixwMf82hlA/Vb/iDp2DkNLcWCODIaNXkFAjva8+Zdg1g2GwCS7LLi9N07Fx8qB8L8aN7LoPDaddc37LJ1Hp5hkkkhgjyI42adMg1G74VfR852OGh9vbHeoeoPcfRdENyshmTmxgRY48x1bbAcfVZ9ct7dJcbHN+E24LJJszKg1ytd+W0DYDvQXe6jPhZeH+VAyTHLKLSzzfb0K4EE0eNhN8JzANyAT5uV6L4aw4ZunPyqLpH2NDjYoeyl3Usked6N0mWLpc3UJC3w5Bpawjci6ta8TpWP/DpMl/T4cgstx1uIdp/9henZh4hxRjYpOpsYoHnSbWJmBM/Glx2wyxsGw9Srym+NPIZDY2xsnZjQiBxBMYaaHtvyukzLy+pQMxMKBjWBlGMbNaPclczqOHm4ZEOQx7WPcdAP/C9Dn9Phx+mw5GE9xaABIQ7nZZym+2sf8eYzuhZ+NmRxGAF05/LbEbB9llzem5fT5BHlwuicdxZsH7r2WVkshwYJnSyeOCdLTy0EdvZcTqEmR1NscTWSTzXYDW323WpaXCftg6Zj4mVphdizSz/AOiQi/sulj9Gx8mR0ePg5Akady6TZh91q6FhZXTC58kLoZnb27kBep6TK4YLxM6N0j3Fx35BTfOmfW628lN0pzZJIxFG5xBMkh4C4eRiM8wxopCRydVj3XT6/JnY+XNjOc4RajVdxys2NA6WIObM5sbzW3Y0k47aykvEPp/w/mPdHPlQvixzuHkgH9lDrWM1+XLJjgmNgaZCN9JPC6smS17GsfkSOe1uhvmOlo+i1dL6S0x5TZLex9NkLDQ5sK7ST48ljYWTlGQY8ZeIxbyOGhdhnw9IctuGfDbbdZyHcV7Lp9M6dkYvw31OfHNPneWtvnw2kg17ndQxD1F2PGMqOQENIY5za8qlpMfiOb8H40MbXRdRJqtdsur44WFnRcWB4d/EWONVRYV6eOV34F0chAJBaAfWuLXl3wy/jIoJWuje8ho1D+qY3aZY6VHouK0E/wASb/8A0KyZODDCwuZl+IRwNFWvW/wnozmCMZU3i8au1/ReU6niy4mdLjSuDiw7EcEdiFdxnlRHgZs0QljxZHRn9Yb5f3V7OhdWc0ObgTFp4IHK9JJLIzprcOFzmwtbWgDY1z/VWwCb8CxwzpIW0XNjBP8A7Cns1cK4WX0PqL8fHMWFMXtHnZoA0lc3IwczFfoyMZ8bvQ8rvv6hkF1sypnN53cb+i5MuZ4kxkc6R0h5c48rTG7GF8E8LQ6WF7Q7gkcqyCDxg4U4uAsABdTp3SuoddJMDR4bHUXvNALsO6Y7o8Zgl0PPIkqr9kt01jN3TxhBBIooHJ2Nr6D03o3Ts7D8d/T4zIQSQXHcrFXQ4pHRy9H0Paac3VuCqzeK8rMI2YEMjWDU8lpNm9lkBFcr2krsNrwzGwmta29LBvSpZjxfmS5XR/FZVh1EV+yzteXO6Z8OnOwfxMk2guBdGyuR6k9gudkdPyIpJAyKSRjDRcxpIH7L1rMvHifHGyPTG+MaK/QB2C1/xKHAxBi4pc4afmI4P17rMyu2/Xjh87FF12ndd13erdKmlEnUI2Ma3VT2DY3V6h7LiaR6Lcu2NWIDckrZiuEUQmsk2QRXt/8A6smkaiu/8PTAY8mMTjtje+3+M0mwlR0+qZcuTgMEQe3HZite4Nf5ea3XIwWRSdXx5HsdHD4gADBvfZbCT+Jkw4czHZiyn5BdEem67/SOkvxIn/iS1znOBa0bhoHCiPHhrWSZQjfqb4ukOurG/ZRK6PxBiNwcljIWRMD7cQwe/dc5erxXh5/JOS7KzH3mbtVN/dQVuMKmN/5VrP8AFMO2kpWUOIBRa8b0LJemCUiV+S572CxZ3JXHLnB2rU62nYjsV9Hyunsg6VpEYEga02BdEUvOZ3SsQwyZL9TCxpJazYE+61lpvDf2uLn4c0Xg5Mo1tlbr1gd63CpjbdNlca/stM2WZGBuu2chvYLGfEvZ9C7WI73x65j2uN1eSHDijxS0jw6aeRay9T6v1F2IH5eOGQNcC4tG/suL0eZkM35znhrAXWwf+9l6OPNZlxOY+Nro3Np4vj3C4XK4XVW4Tv64PXcgz9Na524DxV8hcvEmjjaaGkgbknldLIkx5sSRjxbA7bfuCuPkwN0h0YIcObPK6YWWaZz3LuOhg9ddjPl8IV4lW487Lf04YvVGPxjia53gkvafMfdeaixXv0lpG/PsvU/CGOIeqhwsvZG6yfSl0unKb7TiyI+mY34FjvMwkO9SVhn6hMx4e1xNcA719EfE0Jhz3ZDd2yu39nLjOyHOoAbq9sfdumGjK1SGSi1pdpJ+Y+iq6r090JxTJIzQWBrqO4PddnA6BBLgl87nukdTnNaapWtb0zGhDfCEpZ3k8xtc75Jjw7fx5ZcvPukfN5CQ2NvBHotWDE9szXxPLX8Xe9HYj9lX1WeFwE0QDDdaK2r1UejyOyeoNYzvyfQJbdbaxxx3p7jpMf4GIxveDbg6xwqMvFyM3PyZBnvxceMgkdiAOVdDV+Z2kdl4jq/VJZc+UiZxiJpovYN9Fyw8mWV0eTCY8x1OqdWfnOjiYAI4zRN+Vx9QrocCTIYySF2tjB8rXDn39F5N+Y923AXU6RnTQyNfC7zgbg8OHuu1x4Yxyn16jDih6UwzdQmaGuGmnb6isJyukR5wy48fJlcXagHOpoP0XL+IeoN6hHjsa0lzS62jsVyGz+G0Ojc6htRUxhnrb6JFPiZOB+Oly5IoDsY3EeU2vPZPUNeXL4Mrvw1eUEbleejz3jGezcguur9lfiCR7Q4NLgdzXZavSY8Xh2nyCDEZI2QSFjA9wHr6D6Jx5zmAEHW9wBq1hjY5vVJIZBUfhEg8j0BPtaWN4kmR4bmhkpF77bjssXF6MMfbt2MLqTo+rx5MxoObodfABXosnMMMByHzxeG4U0Bp5XmunYsudk+DLGW7WXELZN0vIdguxZLj0NcWPf8ALZI3/ZXG2Hl8UxvfKOB1jJ6jkPEUzMfHY4gO0jU76qzNfkvH+InZO1rwGBorvYP1XA6eyFodC4EsJ3okFdTwMjJirDh8viNMpB/SBsd1jLHdY9ZJuuWek48OU6TMiNOFiLV78lbxJA9zImOEQsAtA4HqodZxvAyoNErnteLcXc2oyRwRCF0TvEkeLcO7Tew/Zbkv0lmM3AWfjJXYcj/DkJoSDt9fZdnA+DcaCRsuRMZiN9NU0rmYGHJkdSa50jWucO/NrudTOVjtjMbzrZEQ944+v9lqWRy8l4ivq0GGwQ+SLxIrDGR7WTyKXKm6TldSDh+M0PYDcZb5QK4FKoZeQzySaSwO+YHk+qnjZL3MeS8t0tqx3CnvW/SSM3TOmeBiOypoWykGmRk/1XV6Bnvkz2wwwaWEEloFafquZk5UzwfBpgdvQ2+6x9CycqLrcTIneZ79J32pScplxHupYDFmnJby9pbR7LHNl5eE0yfiWuaLJbIL49FD4lxZHyNmZlGMBm0e/mIP/dZscYpjggyTrLGnVqOxcTuf+FMvbfDOPrrkpoJuqMx8mUAyyML2+kYPAH2VOXiyY7GFkmrSaexpsVa0y5Mv40xsAZExumuwHqtDuqQYMLGOZ4gcSHOrg87qS101qPHdZklfMGy3xYs2Qq8LPmwfzoiWSCrPqul1GHHzcxr4WeEx/JFbO+nosn8IyXu/DRgSNv8AmN+Wl39o46ru9UzWZ2FHlRytExhp0d0bWDpTZGyROllcd9T2hu/sL9F2+j/D2EyOKbJP4h4Hkviu2ynMYI3TY7GtYBYaVjKfY6Y8/wDKkv6dk9SIyYyJXNEYbqLtXtSuf8Ns/MMIZAxw+RgXRwBCMWOV7Gl0YpriN1k691STG6U/IxibcdLSB8pU+cpbfbUeDDC/KAdfz077L3nR+mDExZpJpd5g15b2aOy8B47tySS9xsnuSvQdI+IpPwpw8prpXadMZHJ/0rUjNydbNk/ARRY8ThJEASHXuNyVy8rqUs8JOvcbOateibLMniRuiLYx5CObvuuLHiDJyQzU5pPNAlc7zXWTh1ektEsIc935V2HE8OtU5sGT1TrUEsTNowNbxw3fYo6dBHDM+KV/5MA1u7X7UuX1PrD5OpST4Uj4m7BtGtgrI1lcZi29TiEXUHnDdqjaQHW4WD32WbK6a7Pym5EmXDHE4AW4kuAHsuTJO57CdRMjnlxPrdKzHnyGvbG2yQflIWpNOO9vYZ/TG4eKySF5ma/ylw9a5XFy3SthaSXAAV9F6f4eidJgzRzGw6tvQ0ovw8HDL/xLxIS7U1nYfVSzfMamWuK890iLS5kpYDqB0hyfWGwzY8sjImtlA4rldHMyocqVrWMEZFaa9VRLjxzxSUPzCCAB69ipMtdpcd9Oz0zDZ0XDhgxiXTSkOexx+YkC/oulkY8HUYTHkQk6ex7H2K4g6o7DgZHNJHJktGrTq2aPS+5XZxM5k2MyQyNsjzeYbFdJdudmlLMMdPEsrJjoLaaw8NPZY+q9DdnZWPkQ0xxoS36eq7H4WGWOnfmNLtfO1rJ1TqzMEaGUZPfgK6Te3kuuRu6ZlNhifbgfmP0WrF61kyRhjzrFUfdczruXHnZZJcSR+odyqsSVsOnxLIB3A5pZuO28bN8lk5ulxBbdXp9vZW9NyhPmRx5FtjceQEs3Bw3NGRhTPcxx80b/AJmH/oteBjCPGblOheGg6NZ4A9QFLw1j272VNju1MjazyNoWNl4frOOyGdskcYiD7tg4BHou9KIvEa5k5fHyWgUud1SKTMhBY1o0nVueyk4ejLDHLHeLgNaXu0hdLBfkN/KhNNJ32XY+HPh6KfAkzs4HS8FsLbq/9SxRRNxM1zDs0GgVq15cZutMUQky4xDBqex2o6hsSAp43U2fhMpsudJ40rm27v3uvQJ4hiyMiVup27S0UasrNk9C0ZjRFK1mO87GU0RtuPdSX9rnj+mFj/EZZLnEONuJ3PokVa+A4rnMJF6rFcLZ0iNuRlPdO/yxsLwK+Y9gvVhdY7eTKbumHwpaB8J9HjZNzzBJI+UOtrRt3XoW5b3EBjW6AOXLjZcbp9eoAkHgdxfC5ZeXfDrPFpzn55dwa9Ffi5GsEPNHlQzMFgfpi1gjctPZRYYoQWObbvUrnt09XuMn4kmbDIRhgAEtBcbF0vLN6lIMXqAe6/H2DRw2zvX7L28uH0ySF3izNMbtidaoi6L8P6TojheBzb7Vm72m5K4Hw/8ADeN1DBjy8kyAPLhs+hsaC5ObhQ4ebPA+dw8OQtDdNmr2/ovoONN02BgxoZomxj5Y2njupZLemC554oXF/Li2yUsanksr5U/KdHM8RWGfLvyR7q/G6o+F5LdraWkeqs63iNxs6YReaEvLo36a53r7K3GxsKTD/PjeZnDYtNafdSyaLlbdqcWNzn+G0eKyc0QOx9Vd1HGlxTHBlMDHkeSRpsOHofdbIG4+O1rWR0WjkncqHUJGZUYjm2H6XehU9eT34ZmxiDFMjW6nMFn6LrY8xwM+DKxWuy2TxFoa0eYAgHj2XFxYcrOa6AyMjawhrnckq98s2FjY7GvcyWN7mteNiOVLLGpZeHe6jhjO6fkMcxzXlviM1CiCN14Zh3HYruxdRyo8OcyPcXPbp1O3u1z8TCMmPNkfpjcGgeq6YuVd7ovUZoyXvAe3ilteIJp3zDHbbt9JO1rL07CMjCxp0iMC6F7krp5eCcBzGufrDm3dUudk237XTlZM2JBK05XT8cX+obi0x1ERhpwIYg6+zBwud1MPy5/ILaz+5Xe6H0DxsOB5loOBfsPXav6JqWte1k2503U+pTNIcIwK7Cl52aiN2gUey9h1Xp5xZGNja46tq5JKUXwpPOA+eRkRqwyrK1MZOmLlfrw7mkyE0QDvwuh03wvxjQ6zGNy31Houl1/pDsDF1GZrt606CFxYGOgaXudpcRsrUl5263XZ425MMuM1sLS2qZsuVLJ+WWji+FTkTPyNIc6yEmDy6Td0pJpu5bThbqjk9t1bjSzQEhl0e6lAwmB4PpQHdQdmBuMWMFOdtadpOHf6C/DdHJ4sobO9vhgPO2n6/VdUQ4wxnsyZ2H8zWHR/MB6LwbJTGeV02OMmM1zpGtdYoE7/AFV07YeX49JF1sYuW57GGRrLa1pNUFr6f8QjqGY/HyWBnibM3sfRcZ+E3wPEhnjkcedKwxwPZmwCJzjMZQAAON1gy3buurJG3Gyy0taG2dPvZ/6r0HTspjJn4PhhhdHbSP1Glxc1gla5n/qNmNfurcj8Tj9UwRGLmEew+5BUks5LZlPV6YdPifJG+VgcWMDRe/1XzXqUsmN1XIa6/JM7YGu69KfifPjyvw80cYcx9Pocrj9bx358z85kOkOPmI7lb3K46yiXT8hzCx5l0ytdrbXC9dnyeP0/x2SACWL+XQJceaXhYNTT4dA9l3ukTQvjfBmvLWgU0k/KfZYnFas3HNjyGTWzSfyzZBPIWrElimzRBECIg3a/f1+iz5HRp2ZLnYjmztu9TTuPqr+k4zqkmkAsOr7hX12tzqrNxpYnHW0t91RiQS42RHlRtO0gdq9r3Wuee5ixxtlErNJ1AxtvbYVXoPRamPKZZyzl3c3qbcuSKdrQG47y0gvBLvelzZ45cOTFyshn5cu5vcG0YOZiu6dmTaWNe1h3rc2KV/SOq/xd2N06XHbMBRcXDgAcrPMyNT1WQZMD2yZAcCSaondgrsFz8zKbkkiK2+bf32Xt29MwmRCNuNGGgV8qqd0Pp793Y7b9Rsrcd3bOOck1XF6F0yGWJsuVCxzXDyl39dk8LpLM52SYsiSAtkLS1vFdl6KLEhhDGsbszZo9FXjdPixZ5ZYS4OlNuBNhak4ZuXO4rZgmKSFrZTpYKojkBczPwJI5NbnABx7LuTvbGWvPJOkWqZ8KLPbE+YvFDhrqCWQmVnLmyTeFgMjbtRIv1C5TZmEBsrnOPOknb6JdYy4YMyTFx7LIxTiTe/suOZxIDer7LGfLeH7rR1vHxpWtdjFjHkAhw9PQrkujdjVJq1VwWlbmtjdqDdQbV7rnfiWtJj8zm8G1rDpM/wBvUdB+KSGtx8xmpo28Qc/ddDFyMeLOzsjH0EF4Y32Fb1914eA+HJtxfK6/TpWuGX5qPkP9CrlNQw5y5afibMa2W4gNcsRa+u/oV5XccrqT3kdVjYWmQBosD03VhZj3tjxfSliXUbzx3dRyGWSKNG7XoOnsL9EpYLdyQtWP0vDdE+N8UYc4DUW8g+y1Y+MMZrIq8t6dSW7jth4rjzV+J1AdPbIxjSXuNtb/AMrn5Ms0mRT2EPdvRW7SWuIx4rkcacANxSU8Q8bWQdRaOVZOHDyWzPWnOgiJz7J4aVN0U7mTMiaS+jX1Vr3txZmSbEueBp9QqGZ7ZMyR+gsill8M78NOynrtn30wjpufYkeGl5s6S7c1yF0sAvY9zJGOZdGiFn6qXYWVENZ8moLd09+bmYQlbGJYWkh17ELtNOWVu3rcRmnCiaNvIP7LwnW5Pw/U5oWve8RsIc54/Uf+gXo+pdRyMeLH/CyNLXR6XgCyDXK8r1mSSYNLyXPdu4nkrFy506TC63XLj88rnO4CUsxJoGgmAWRAdyqS0ucABZJoLpHNowpy3KYCTpOy9ZJK9mKMctaWln6TwvIx4s8bnPewxiM7lw7+i70MwlxvEYHC+QVyzd/E58j3xyFjOLtdJjHSPZEBWsgEenqscOj8cDOzU1u9B1UvV9P6b07KaJoXyWOWl24KzZuNzP0tWTQPeGw4rtI00wEeUAeq4mR0eZnism0uANmj830XsmRMjaGtFALm5vSDkSySnJe0O30gClfXhzmfLy0WBKMiJ0X5TW7uaV0p8RuZNG0AEAbAHv7rn9LkmyMt7X2WxxO2Y2yd9tu625okw9MTb8atQIFXus6sas+Vz+sZDMYux2QDU3Ykjn6LP0TEny/FdDpFDSSTwVDPfJM+pTZVfSct2Fmkg01+xW93Tn6zfLrn4czzcrshjnV8gtZY+lZTYXStB1tN0/a/ovR42TrDQ1xa53mcTxS1EtcAXNAYPlB4KknBbq8PHZ8GSxokni0OIorKzpcs8Z1UHche0yGxyPj8YCrt19lzsrwn5zfwseljAaLTsK7lOlmVscaclsGjsn055BeL2I3WeTKjmJa007/KVbhbElVkBxiyA5h3B2VvWMrImGH4Rd4ulx8iqc3VkUOSU8iR0WZG9tHw4t79zSlqxztL/FvMLr5p5Un5DGcUsPU53TdQnfewdsPZUsL5RbRf3Wsemb26UeU0ndTnAmgfzYFj7LmsjmG/hur23WzGkdYDwdJ9VU0k9uQJBLg+UStGvsAQuxidKkyMVgypSXXZLBqJ+64zHSRDwWaXPjkBAduCF7E/EMmA9rMrGaWFnlLNjazq103I5n/wvk5MnhxOqKtzJtv2XQ6Z8JmLEfFJltdcmryDax2UR8Z2SPwgr/ctOL8UiaJ5GMGlvAvlak40xbu7dHpvTB02V9OMvi8kjilq/BxyQsbkNEzmgi3Beak+M5GmhiM+7iov+MJw8fkRhpFg7pwjtSfDuDJOZfDLL3LWnYlTxsrHw5BhljYntGrSD2JXn8j4pzPE2awRkAih2XH6hnvy+oMy4jUrWgel0pqfGpu8V6j4l61j4GXjRSQuksGQluxHYUucesQljXNncb4B7/X3WH4jzo87o2JMQBODoPrXK5OA+OEtnkIJGwvge6m2pjzp2Ouyzy4I0u8h3e0nleRlkc87lelfPh5IuXLe0+/CwO6Z01zy53UjRPAYpMv21lh+nHj2OsjYLRjysbILok9l0f4DBkNP4HM8Rw/S4Uubk4WRgyhsrKd2I3WtysetjovkjxYHvLSXOG33XHjY6WQNaOT9gurG45GI7HyG6JNFAuNG72WOWTwpGRN0jQNLi07E9ypit5aYsWCPd/5jqrfhX1E47sasYltSbIFpuajfE8Ru1M2+i63QZsf+JeJlS6CRTCeAV5szDniuVNkup1E3XCml9n0PL6djCdpEL3OPm1N9UxhB2THNokD2NLWuJ4tXfDuQcrouO9xtwbpJ+my6ZAPIT1cvbTmZ/SIc2JzXgMc5wdrYKdQHqvHZ2fj4TpcXBlllYDRfI6xfsF7TruYzB6VkSudTtBDfqRsvkzpPNzsrqMzKupC8SSWXaX+oWjWWuJd3C5OPNUoJ3HotmZLojL3HY/LXZc8py6y8EzNfi5GqGVwIOxBXZi+IYZYvDyMcEu2thrf1XkzK1zrJ55JUr4LflG61pn2eyyMI5zBlRubFUelt9wvM5tQOfE8247gjgq6Hqhiw3NaSG0LFrlPldNMXvNlMd7XP1sbsMvkD4WkDxG1vwvRfC0uP0p85lc0TPIGp5oV6BeYxHhkzSeCaXocnGxjihshMelvlI9VM8vVMMPZ6mXKkyXF+M7b0DlKHMzI2+aNsoby0bOC+da5oHkNe5tcEFaIeoZTnhrsiT2N7pv6er3+P1SFz68U77aZNi0+iMvrEeksx5B4zSNYI4Hf7rxo6mZmFmU3W6q1jZywQZj4Mkkk2Dfm5V3UmM3y991bPjj6W6dxDS4U0nfn0XCz/AIv0YYgwoyCG6dbjuuB1zrD+ozsryxxtprffuuUX2OVcd90y1OI3YmU6TKcXnUXDv3WpkrmPLBHY9VxGvLHhzTRC0nOlkGjZo7kd0sXHLTr4MzX5ZZtxX3XMlw8g50rBFR1E80FPAkMbi7gnaz/UqyTqLy50eoOj4tZ5l4atlnKLMGZoHiOjj9nO3/ouljT42NjiM+E552dIAbO645ymA8OJU2F09Na35uFMrbOWsNS8Oq0MhM00ZOp+1n/hc+LHezNjN6mh2rldOHGfK2VsmoPawaABYO3P7oZjt8JkjJCSSWkVwaXKXT0XGZdJ4uUH5DWRNLRdvLje69BBYkjIaCCQCF47U+GfW0bjleiwOpatNinDddI72WzTNLLNidfkeHU0uI+noupk5Dpx4ugP23rkUs+TgfxXIc6KURSHfcWFbjdG6hA8Avjcz2ctOGeOFnrneXJyNOZPC0ucxoNj3Wn+FxFmkPLQXB2xXcyOkY8sTGz2dG4o0SVy8vpz2+G/GdM6NxIePm0pjXjyx/TNk9IbKHOMrwK4Pm3Snyn4eBFg4jXFkDPElePW+SlLFlwj+e5oP/6ZK6HR+lSS9PymSODjO3SXkEHdavSY31u3HxGdQzozNHFJIx5ouHspxdMyeqTTxytIngAFF1Ehex6Vgx9PxXY8TXNYHkjUbv3WLExszHzpZ5IxUjzqo9rU1rlq+S5TVUdC+HooMSX8bCHvl20vF6QFnzvgyB7/ABMOYxb3oduPsvQfxDHBpz9JH+YEKo9TgdKYmmydgRuCtuWrXis9uQcWWO3GJhBcSO6XSsWbLhcxsohjYQ0PIvc9l2M7Gmnx34jGt1v82+245XLnw87p+CGSOY2J0gcAx1nVSZaqeK3Sl3T8nGzHY+nxHDgs3tdr4Ye6Lqc2PMC0uj+U+oK2/DOOBhCZz3ulmskk3VGqXJf1BrvikvaDpYxzSQsWarrLuPY/iIbrxG2pFzJGOAcNxXK8y2QvcCxxNnhdDGcdZs/VX2Y1pkj6DkdPORLhTt8Z8elmod7Szn5EWHFJ1MQtmNtBaN1b1CeQT2HdqXM6+8/gITI63Nd5QfVGpld7rn5RhE2vWNhekcqrFx4cgkPe1pO2+y5wDv5j9TgTWy0RyRQyOEbg/YG3jceymm7d16HHkkxmDFcPEcTz6jstQkLhrJ0sbxGVwpsqRxEmvcDy+6rf1eYRtJDXb0FY55TTvvd4kRaTeob36ei5WRj42PltbFPJHC9lm+fos8fVZHl1sY0HnzLDkzsdOJ3BxIOxDuFbjtMctI4r4xnRmRrWjc6j9FrwHh0ZcDe53+652bkOz5Gh0TItLdIawUrocmLCh0RwuPcm+SsKnl5LYn7Hz80qsPLMoyfHtznsAaa43WPLZ/iHSMJLJKeCfdSxC4OkHtSWcLj2j1lzHZmqMV+W0O+tUVhjfp2JWrqTTqa899lQ6PVjMloADyn3Vx6Mu02zUfK8g+xWiCYk04kn3XNCuikc0gK2JK78UMM+TiyWG6HAv9wrOqPyMjKD/CcW3Qrelyo5tFSDt6FaHdTdXzEH2VxZy4EmNksfq8F1Lo4YaY/JwVx5epPI+Yn7rR0TM1TSQu/VuFakq3KFRvAFaTai2pMdh/U019lfmspsv0tZ5MgYGINBDp5DV/5R7KNRcyMvhLf8u7b7eyyA6HAlUtyzRAd9VXNK1zCWu37j1Ud/Sa3tPqLnNDQxxMT9wD2PdYwS52n2UCTbbJP1Ug9okYb42KunHa10Ya3Vua5ChI0vJMLvL6HkIknsFjN/dRDvDq+6i7GNlTYk2pjiCOQurN1IZePTgNXIPe1ypY9dOaUGGm7HzexU4qy2ND2NEbnvcfE7fX3WMO866URilY58zjrO7g7YLGceO78do+xKssPW62iJE9aPAb2yGfsUxjOJ8skbv/qpXcTlEuPKuxj3ukhiTWQ4AbXueV0ej48T4bkbqcT37JuLJbXqfhTq0eN0x0UjHEiQkV6Gl3G9cxiCS17QBZXisbwsCZ7A4+bkErXkTg4b3g87JKmU5T+Kesw9TwfBhbI0tcDvVELxcrHx1rFXwuhJlCQyhhvcD7JZOhrhFNEHmP3rlN6JjNOeyXQfdTlmdJE0OJK0iYt/lsjYPZqoypnuaA5xKzvZrUZu6kHXsTQUAU72C2wu1flafUpNBbfr6qscrSIqiEl7XVIqzHP5gILSV0vxD3Ni/FuLqPmrb7LDiw2/XtTd/unkSa43gfpcBa556t03huRrzH4jfNFLI4ejm0R91gOQ0vGgHnYlUOe6hqVuDGJMpoPABJWtSRnd22PyRE5r9DXBw2J9VXkSeM4PDWi+aVRHiQvZ+pjrAPoqA4i90xXJB7tyfdF7KBKk0FwNc+i0wRV0UMjhqDTXINKkrs4L4GQx+durSL3QjnPe9jQKLSb3IVTSun11zf8ADNY5rvKXGjdLlgEVfcWpF23YuNHKx0r3XRrRwfqvR4UcH4eP8OzSwCqO5vva8xhu/MDXEgHkDuuxg5Ja2SNt07zNHuP+y5eWWu/hyku67jyGElvJZ/Zc5v5U5b+iSnD6/wDu1r6hB+Jwo5Y3eHLECHD/ADNqwuM3qTnMY3IZek7PbsQuWONnDt7z220ZkWh+ob6l6D4c6ZBLA6adup5NAHsFxnyQTxsAmaSTbSu1hSPxcfym3MYDv67rrjXXz5bw3jXcjwMaElzGBprcrPkdS6fjEh8tkdm7rz3VuuzvYMcP0tItxGxPsuKzJMkoBIDRut7j599r3XsD17pz3Br2ytsXZbwF08A4zsYOxHB0ZNgg2vnsuWPxEh5advsF2PhzqjMbKjhcajmOmvQ9irEr2Za08gH7JgVwhC0wjpPiar2qqUiLQhBUYGPvW0OB9QqP4biiQSNj0uBsUVsQi7YH9Pile4y6yXHkbUsmT8PY8kZqWQHtqdYC7ShIwSMLSatE3ZOGXp2I3Dx4oGO1hgNu+q5g+F4Y8p2RFO/U69nb8rtwwiK97tWpZEwuXdcIdOlx3AsibJITV3QA/wCqrjfh4LXB5kidduBaSP3XoVFzGuFOaD9QsTCR0udvbgUzNcH472yN7gbH9l5zr8rp+pMx22PCBBB9e69f1R02K1rsRsTSebauIesdPnOjJhaS4eZwFG1elxm+XGnxBBD4uolzd2hvAXJZMXzapBsTRK9LmdMbOXDD6jGQ6iGP2r2tcjK6B1DHYXOia5vGprgRaS/t18lx1PVXrD4QCDttfuqJnuIbG0008hEMcjnmF9sPf9kscNlnc17qLd7pVzs3FJkcHaboK5jg4aTuqchtSEjceqq1EHblacTfK9sgLvsUeO8/KCfqou/MYA7ZyQieeCsR0J88nhCI1TeERzyMOx55UHxP9VFjXB3ug0ZxJc0dqsLKHnw9F7DstuU8fhhYs1yucz5ipitMik4/nCQdyroiCON1pldDqaXNc06fWtk2YUshLg5rWXy4qjJyXlxYDQG1BTc4zY4LSbHZZ5jXFXPx8ONpD8lzn/6Rso4QIzovC2PeztSyRsvzONBb8DSGukdsXbD6LTDueXKhcQbBaRsvPZRvRrO1Utr+oHCY0wbvLuD8pC508v4h5c1ukGyB6IqkENJ1E2OCFKNrXuAD1S82VZBQIceENtbsdolBIJGm/uqWYzpZAGuAb3c7gLcw/wCFOn5uQq3nxQ2OP5RuSfVBUImMldHGbLdy71VE4+W9+b/daJXBuRbW0GtAI+1KiY+JGJOCTVfZS9r8WNc0kNHPK2QmB9Nkjbq9Vym2GOde4pXh3iRhzTTlmxqVrzI42keEKsUQsB8oBPBV8QfJuQaANn0Wed1tY30CR0y/EF7fVGpvqqULenHbVE/TI033WyDKGPMW9gVy22XCldJu9rlLGplp6bp/UuhOxnM6lFJJM5584HA7LJ1mfCjgdH0+SbTdESf8Lj+A+RpdENXctHIXUj6YxzR+IcXUboKXKYnrcq5UThG9rudwa9VoznTF5yHNbolOxBsX6LssxMdgpsTP2VGbG0xmF1NgkrevkcO6x/JLW/47I4HiPd3pIgkbm1sj6VlSOIa0aQdnE7H6LfjdA1bzTb+jV03I5zG1wgFNjC5wC7WT0N0LfywX+pWYYZhO53T2i+lVxw642NoBoJJKulPjYdMsuaQaAUqdDh0fmcdh/dW4sZjgJuy/YD0WW9DDx5JIxG3aRzTwL3rZUuxy6QxObp1SNBHptutEcGS+YPj1tDdvKDa24vT84PY9sD3yNOq3sNE+6mrvafHNf/8ALuoyNdGxw3oPFhGNtlE6Q1uj+q7HXOlzOd+OmgMcII1AHuew+658IhA2L9zxS1UxxtcyOdzskOeedlCWLRkOYeOy9HgfB0mfGZYc+LSDRGkktPoV0sj4LeyHxTmAyRt2pnJ7K6Zv6rybOkTOeWEtY6g7S7lVY2I6SJzi8N347r0GU5kUkrXOE0rKb4rDQJWGINaQNF0LpPbV5W4SzhzfwcrpdLG6ifRRy8STEkayUDURey7IA1B0Ti0tF2Fpgx8Tq7wOoOkiljjpvh1Tt/7p7ys+ljy4aXODRuSQAtT8cfgjIN3Ry6DXcLqZ3RY8H/E40zn+GQ7S4bhckvqxq2JuvdO+iz17Ric6KRr63aQV3epNhhy43Yz7a9jXggUASuRDBPku0wQvld6NFrr4+PN4+OyXHkuKMgtLeSAUy6MO3TlyRNgxSR1rcCa9CBVLlSYRkkDGNp0m7QPXuF0OjRRxdSGFnNpruBfDq/5XY6/hY0GPAceMNkMwog78FcP9dvadPGBj4jpeKXqem5H4vALnG5BTHfZPC6Xh5YkZPGfF5Dgey5XT3SYHUciF+7GAiT024KTLZZ8Y+sTghrWjvV91y9bl0eqsdM4y6NIJsAdrWJsQABcaAC643hjKcota9+4BIHKtD3xP3JDmlTjyWRNIa0lxPKHOEkjKYXF25AV2z6vXv61PDiwSteSHCze66WF1OWbHa5wF87jsvKRTMfiMZvUYoWOy7EExbCHtNghWVLjpvm+IWRZDohHsO5PKvxetxTucwtpwFijyvI5vmOvvav6W3S2STvsFWXsIuowyMe93kawWSVnPXcS9tRHqAuI99Yr9/mXJjJDueU2PafxrEHOofZXQ9SxZmkskBIFkd14rJkIaN+yv6aSPzCTqO32TZp61/UYGOa0l1u42VR6zjB+nzVdXS4+UfyWu7t2XNDiVLksj2TMxjpSyqHY+q5Z61JJK+JrQ3kNIVOJITC13JGy5zPLkPPo7/lPY0p6v1bIbNJG1/wDMIP027Lz0rzI1vZ4O59Quj1ux1NjRtcd2scjWxsDzpdqF78gqtSW9MYyJQ7ykq3+KT+GY3Pdp9LVjBGIaewl16iK5HsjMxoy4Vsx3ma4c0pdNTG62UcxyJDI40Gt7LP5hI996Q691c2PEx2aneJM48MJpo+qyZOW/IeNVBrRTWtFABSXdLeF964xtwqyBvobY7lVwzmMbiwrpJQ+MhthdNuOl4h7ilMRDukD7qZdSw0qdE290mtYDwpuf24ScRQ2H2QY+o0ImgbWVz2cla+o3qYTxSyN5KothLWFxcAdtrPCjE469IOyr3r6KyFpDw6tk+CMu8rvqrMZwbqt1HsFW4EyOHBtJwLO6fD66MeHJO1xicwH0J3R4mhgbINLgKIVOPM4xnSaeFCfI8YgvaNY2J9VJvpb+058x0kZjLg5vamrKHG0OdtsoLWmUq1G6VjCBIwHgFRYb3UQ78wOPqoroyTAMMbdiDY91TG97BpDdzus75i9+p3Psr4SZyAXUPVXpO0srxAY7aAXjlRIpzWgWB/0WoujGkE+IWcEqmSTxcgbVTSsb23rSlgDWO1NDh6FRB8ObQQKJGw4Vsnyu7qEjHlokdpBbVNCI6mPHHM57ac2xdBYM7G/xhiiHAGy3YT3a5nMGotZsFhz3k5j3O2Ow2+in1q22aYnsMby01YNbKKsOg8gqNMon0W2EsduqSloYzxA9o5DqC0YeL+XrdAWtr+Ze/wCyoI8LKc0WAT3WLd1uTUN5/DZDJI3eZtE16+i74ljMIm1ARuGqz2XDdG1uM5gs/q1V3Sje6XBfDq3iOsD1HdZyx23jlp0JOrxi/CYXV3OyjDmvzXFr2NbG3n39lyGEkE91tx5Q2M0A2zZAT0kP5LXSkyHDj7K+GaQAbWuSybVKLOwW4ZbWMskADuppqZOzDO3T+cQB6lZsnHjyvzMcfc7ArjiaTMeXOdUTeGep91vx5ntbpBtNaXe2HKx5vxYEjaHDfRewxvhXCnxYXOnlbNpBdofta4Zka5zTILaDuF6NvwnhOaHwZOTGHCxpkK1N1z8nAj+FBG8FnUclre4sK6bo+WyIsg6rIO5MgvZVj4fzoP8AwvWchvs/cKQ6b1NzCzL6m17XOFFrK27ro47ed623JbE2CXqLcloNljG0Aey5I/LmBeDztX0Xses4GPi9Gd4XncZG248rypYHvADgNxyptuTcfQOjYMOHhNdC0tdMBI8nuSFvc0OaWuFg9iuVjzZTIYml0dBjabpNkUiPJ6s7JOrHjMPbeitMPF/Ej4sbq0uNjio2HgDg0uQciQOsb1yul8VNkj6pOT8sjyb7/RcWNzd9TncdlnTUumr8W7Xqaa2WmLJe0tnBot3r1WIGJ2wNE7b9lZiwy5E7MWEanudTa9VNL7V73F6Kc3HvLe3wpWg0zkg+61wfDPSYANOGxxHd2619Lx5sTp8ME8gkkY2iQKH0Wxak0zllb2oixsfGZUUbI2+gFKYMbjtpJ/qsnVpDFCx9kC6JpY+nSPkzGWfLudvopbyjoT9Nw8h4fJAwvBsOrdZMvocU7g5s0jCDYF2AV1kJcZSWxwIui5cbC05LSRdPA3XmsiGXHdIMgObJPJRLhVgf9Svoiz5sEE2O/wDERNe0NJpwWL458dJ5L9eBzXsjjax3BFrkSTsc11jzDYAd1f1eUeIRx2AXKJKuOOlzyWBxHdbIOq5EDaaI3e5buubqIT1LpqOW7Gx+bK8iqYB2au90fqDZ8R0L6EkYv6heWtacCfwMyN5NC6P0Kmovta9BM12glwWzCAGIR6lZJHEu02a9Frwnh0JaNi00QoJzmsY/Rc5nZb8wgQUsDNhfdVDl8zBfqteERbAeFiJu1di+U3fKiupOQ7Hk/wBO65cbrcVonl048v0pYIX7LNWO3059ameu4WabyZMw/wBSqxZvDla6+FLPdeYdG+oA0FFc34gLo5cXIb8wsLlTTag2OhpO1+i7PWg7+Gxuewgh1HUF58Vu1x2I2PoV0hLYuBe5jdDqew6XX6eqnI/Q0C7rYKMLDG237uPdW48DpSZ37MGzL7+6xlWsWGclrqdzys17rT1AxmUaDfqsi1j0xl2taaKtaXnaiQs4ouFmh3W+OaEANaEt0kaaQRaYHqi6PAKqK3j2VZBAO9UrnvHdoCpc5p7FBkzC18Y824WJpq10Zo43DkhUfhmdpP3CDOJD3CsjfqcApnH9wUNgIII/oUGZ1l5+qNJW0Yr7Jczb6q9kLAwN8HzXerugwQseHghXGLUSeFr0Fp+Svso0Sgqb06dzdRbpb6u2Cg7Fa11F4d9FpJc7YuJHuVAj7IM7oW1TSQqXwkcG1uLPdR0tQYC0jlWMsMIAWshv+UJaPQBBQ1rh9SrmMcXl2nYDdSGx3CgJHNmLm7VVKLEZN7A9UtLifKK+qeoEyOJAtygZR2QdbphIdKe+kLl5pJyHOP6nFa8LOhgkc152fHz79gsOU/VpPqSp9aUP5WrpcBmzItTLj1iz2WXVXItMPI+UkfRX4k7erb5w4Hv2XGz4SDY+aPY/TsVbjdRecUd5WnST7eqzMyTLLbvM52xHquElld8spYg/IL4wwOoenqoRSeDM2TkDkeo7qE7PAk0ct5afZThjOQ4tYdw0u/ZdvjjztaGxwZel+8Z3afbss/ilkrgeLKvYx+VjNZG0vliNBo5LT/3/ALrI9hD3Nk8r2miD7JCtAlAFgqD5i7YnblUVXdJa0m2tk7mtAC24uWTyuU1+1Facd2l1eqljWOTtiTULtdvp7uv5kTXYmW1sMdNaDXYcLzsXA3W7E6xk9NDhjxOlZYL6BICxOK3nzHvcGTK8OssR6gBuzue61EauWXS4vQfiLF6qzwz+VOB8ju/0XRn6phQOLZMhgcDRANkFbcGL4jYJOm+ExzGP1BwDjV0vIMwnubE5gaHOPc7LpfEvVoMnKhYxx8NoI1AbFZ25UTI2CFl1uCQo6Tcj1MXVoW47CKAbTNTzQtb8fJhyGXFKySudJteMljw8+Brcxro3VTC1237LV0yDH6UyR+HOQZBTnPNq7YsbOutw+o4M8fhEEH+c1tlpB7rxEPR5ZD53sY2/W7XoMh+R+KPgPkAewn0DiFzJZeoMd5Q4ntcSbIol6FkMZrhBlF8Adl1vg/p8sXWGySQuADSbPZZGZHW3sGqR0TLDeAF3el4TIpWyuynyTDeyaRb/AI9YhZBmgDzBP8XHICxsmh5FA+iu2dKOqy/kmPQSbv6rjQdPlymuEEkkA5p2wK2z9DyZJDIM4ud6vatEXR9Abc73Ec2dlKMww+oRQNbE52tl+ZsvP1BXS6Y7Mdin8e1olDiBp7jstDWubQ1bBWKwC8N1z4qdLmHGxyY8VhIe4DzPI7ewXuVxut9NwX4cr5MJry7dxZsfqmx8xnldNK6V3JKpta+pQxY+SY4SSyrFm1itUMlRtIkpWiJgqVqoFSBQdnF6ozysmaQQK1Bdnp0jXOk0kOBpwIXkom6njeh6ldPpWQMPMaXSAxP8riP0qVqO9mfIVk4atOY4HYGwd9lmdsFBG1ox+3ssoO61Y/dAsx1Yzlli4AU8+SodPqVCEcKK7HTcTHlI8bJYz27r0uJh4kIDomtc6q1HcrxLg1wojf1WabqOXhzsZivcb/TazyPo8sEUzS2SNr2nsRa8l8WY3TMZjI4caNuS7e27aQsWD8W5ob+Y2wPVc2bLGX1ATZsm0j7efb2S1Zim/pkp6LL1Fx0sa4NaP829EqGT0LqY6dHmNIlgcwPpruB9F6XrHUcHK+H5cbELaa1tAHgAheem+IzB06HFjaXSRt02/hv0Czur24WTG1sMJoh5B1Ws6vyJHTRiV5tzibWe11x6YySC6UWK3yvf5WncepXLtdnpcjZ3N8RpeGCgLqlakTpUvEhdxstJYB3UaHcFVGbQ5AY/ehYK0mj2AUSXcXQ9FFY5GkKsX6LU5vsqSa2tEQv/AE0gAXdotMEBUBB9VNjZNy1x291G/RGq1Bb4juziK9SmJP8AMb+yrDRe6l5dNVv6oJ69+Afso2XH5G/2SSpFB0g7sP7pDw74cE9RquUU07kV9EEH1+m/uoeZWUD3AQQgrrZQ0myaViib7IKTG4gj3tQ8NXW5QJNIK/DF7qbma2jja1GzdnceiHPIIUqxF0TwRQUdEg/SVPxSB2KPGPcJycHBJ4MoJG3Dh7K/Aldg55kNHQDvV7HusxOoFw+60Y5a+KQH52MNe4UrUXZgjyWfkNeSzcE+ndUYErMeZzpQ6i0t253VHiPYWlri0j0KvblvqpGtkH+of8qScaW3d2txMpuH1KOfH1BjXDY80qcgtn6hNIOJHucB91P/AA03BdC70du1V5GNKwCRrbb/AJmGwrO0u7FXheY7+UKoGr91MzEtrgm7PqoUtRmmAXcBXsNUVQ0lpNKxjrsJSOrjyEtCvj6jkdPnJgcAHgamkWDSw4UoB0uW1+K3JcDr0gBY6rtrcdfH67iPZ4uRhRucNjp2KpzMiGQl+NEY4yAS0mzapxsXFxhZ87vdZ87Ma8+RosbGu4Ut30TDXNSbPGWlr3HfiuxXpI/wvTejfisiJjsgDYHffsvJYj2R5LDI2x2v1VvVZiW6dRN78qyMZZbdF07JMXxZXeatvqubD1TTkHxL0fp70qMaVk0D437Pbu0329FjlFSOC25vS/xDXJEQNOzuD5TxuE5MyZv8yPJLexY/ZeZY8gtFmr4WiLMngP5UzgP8pKaXbuMyonSxHwJXu13T5LvYrpfjQWgP0g9mM4H3XljnyPewvsVfC2407K2Oymh3W9RMbiyV1toEO7hbNdBpvb2XnZ325ncPaQU4eqGLIbj8xhu7if6oPedLyxk49E26PYrYXAckBeCiyMhmPI6CRzXVqsd1EdRlMDpHyvJAvlEe7kyoYxb5WN+pWKbr/TobDslpP+ndfNpcyWaTU97jvxare+3+zgmh9Ak+K8A2GP47lcnN65mZEpZG9oicNq7heM1cLp9PlDo9JNOYf6K6HLmsl2o+ZppUEq3KeHZEhbwXFZyVUNK0Wkgalwk3c0tmL+GZK0vY557XxaW6WTa3Eb+Hx3ZEorU0tjaeST3WU7Cv3V+ZOZprJsN2CzE2sT9tX9On0vIkNxF9ssUD2XVeaYvNQyvhlbIzlpXebkMyIWyR8HkehWkTiBLqV3iCHZxqyo4vz78KmcmfJ8o27D2UEOpyBjWnssX8W0bMjH1JVvVj+Q4HkUFxEg6j+q5DozRa02KoJ4WTplfJL+bIRQJPC5dkBbcaLSS/9kvBOVzWCK6JNnus0hJkJd22AV4yY2SW8F1cAd1lyXuk1Stj0McdvZYnNbupCjlPjtDXEC6UMr+eVCI1Kz6qzLJbPst9VnuEd8UezlSrWuP4cn/UqVYlNasCVzHua01qG6yK3Gdpnb7mlUd7b0UXnskXEHfZV673REwqnuASMm6rc9Ay8kKk8pukKgSK53QKvVMUEr35TQT1M/y/uouq9uEqQoqQKlarBUg4jhEWhjnDYFJzdBondR1OPLikinfolwkmgRaiyEyjUQ0jZBE8pbeqClugRaL349lW5oOys4tI8IKfD9SolgV9A/VTZHGT+Y5wFfpG6DJ4YPCPD91rlMJAEMTmVyXOslVaf6oHjsiFibVp9uVnY4xvD29vXutD2uj1BwohbGdKfN0U5jLLmb16t7qW6anKGR0sHpTc+CTWzVTmVu0LnBjtgBZOwpdj4cy2Nnfg5BuDJGnfsVgzMZ2F1B+PKS3w3bOHp2KzLytjM5rmOLXtLSOxFFSimlgdqieWn24WrIzfxmS/InaHkgNI44HKwavbZa7TpubmCSYPMELXkUSG8+9KueIPogVXoswPcLZG4PYCpeF7ZdNA0bUA6iCpSF2os9+yi+9rFLUZWtcWusLZFO9o8x2XNa43StLt2i6HdSxqZabps1zWVuFnZkWfN3Tky5Jaa5rd26eOyzyEAEd0k0ZZWtofb2V6qzqJNRnsRyseK/ck8NF/dTyJXSNbuS1u3tarCET9Lwe3elOaRsj9QFbUs4PmUrVEi7ZMuBUeyANkDDqcCDuro53MOyo4IUkHbxsuObEcy6mYLaD3XNMhM4d7Ki63Cd7/AFUV6bp01xhvb/ss2UwxmaIcb19FR0ucXRdS29RHmZJ2cyig4YOyASa9lEcILtMbvUoiu9yoeM4FwY4ixRIVb39h91EGgqgJUbT5KRCAQkpxizfYIqxjdI9ypeJ4dkbu7eyiTQtVE3v3U7XpqbGHNsuo1fCcuPNCxr3xua13BPdbIImRxxvJ81WBz+6nJqnJMr9qrdEckOsK7EyJIJgYwXA8tHdXfhhqpuy148UmBkExujc4somrAQel6fhNyIPFI0McNtWyUuFDiMdL40dd/NuuNNl5smM6IytDXiqDaXLdiTv+aQ17lRUuo5bZiWR76juVjdjyN302PUbha8fGjEgD9ZHfTyum84UTnCN73MA+V43J7iwm9DhQxGRwb2G5W06i1wZ2G6lM+JrnGJgjaeyxvfuTqv6LPbXUQJ32V0szTimIDYDZZ3SOfTSaaOFKbyN0ijfdbZZ2Hzt+qvzv5oPss/cLqs/DM/OnYZHtrRGflPuVLwuPLA1jhhucRTS4VfdUrRlzuyZS91fQCgPos4ViUI4KFONup4Hcqo6/iVwbHoVDUDsXaVSDaR9zSIsmpp8hJHqVSTYT1dhwpuMLgAxrr7klBSbQAtE+LJDG17mkB3c91QKRQnSL9kwDyeEQkVuglFqCwucW6eB7BRpRtAvkoJhFhK0NLdQ1cIpjccIpN8gc62tDR6BJtucALLnGgAgLUSpvY+M1IxzT7ilXaAUSmTskUAaoqKEIGizW10gILiGlt7eyCO/qgEb3+6SVE99kBIfI6jsupi9fmx8RmNBGNLGhptt2uTIKZ904CRqr1Us2sukH2yTUBoN2PZXZ+U/LcyZ51OLaJPOyUoL2+4WU8JpdoAu4CYJ06UfK5FiytMmwVe9K3Gk30lUHdSZ5TalI0yNF6xWoeqokkBFDj1V9h7OeQsun1UjVIndP9KNJBrkqRbqcAO+y0wY8tuO4IU3xP8IyltNoLbHgPOMS/iraboArBqe+Nw1HSKBHteyKkw1CB67pF50Fl7XdKcrg6Q6RQ7BVuUEaUhainaKf3Ts+qjaaB6imHEKKEFgcXEDutTcOctJDA4DuCFiRZHBIUWOxjFkAAdIA69x6LpzHxMR47taXD9l5cONDfuuv07Lumk7j9PakKwg7BVZDqZ9V0erY7MbM/K2ilaJGD0B7fY2uXkb0FWVATtKjV0a9UBUNSpyidg1SLqbaCFG67q4CgAoRjupF1EDupVhSE6tJ7IhjMszI2iy40jI/nO96Kv6fbctjhz2T4jp6GgeYcbUpRwGZ3Ia3u48NVggIjEkrS2Mur3PqjJeyWT8lnhxAUG329/dTZpdHgwTymHHmcdLdRc5uzvceyi/CMJaI5Y5S40NBUPxTw62PIdpDSRtt6KNaACdr4U5VcIXeM0ZTzGDyaugr4IoZZg2UtZE0b07lYi5xNkq/XA8G2Pa6ttJsfdEWZ0mHI0RYjPCjbv593OP1WAsYB6ldKDAMtirl06g2+3uqJcYtkdY00aIKRXNfjtfzYCqdiX8jv3XTLBW+6qcxu44VRzPB8ImxZ9xsl4Hi2G2XdgumINIB7ngFRycV+PO3zjWWg6ozfPZUcZ0TgSCKIWmfU5rGtFk9ldkQEPPn1+p9VNrRG2ywgjgqLGKTHdG2y7zdx6J42BPl34LdRHb1V5x5MiUadgTuT2Xa6TkHp8RDMQT6QS53oPW1LdEjgv6fJFK6GbVHKCRRbsgRNxdLnuLpDwANguzmztyaMJdE6ydEm4391xs9x1tsURsfQ/RWXbckkPUeOEilvZB2I5vshacjBrspCzwq7TtBaST8zv62rozhtj/MjlfJ9aCyWiz6qaVKrOyRQXkndF2iBO0g3bbf2Vgx5jREMhvjylFV0U9xstf8Oy2wmV0RiZ6vNLOWBpNvafomxG1Nkbn7gbeqPEaHAsaAfdA8WU0A53t2QDmeGRbmn6G0MkMb9TNiOD3HumImtP5kgb7Dcp6om8N1e5QEuRNkP1zSOkPuVWxjpHhrG6nHgBTdKSAK29BsoB7gSWnT9EGoYfgO1ZE0cZH6fmP7KiV8O+hrnuP6nbf0VRKV0oFWySLQqHSidlIIKCCkL4A+6NvRLjuiIztoMsg2eEQ/J902R+NlwxXs47+ytZC4lzIhYBO57hRpAkjhZZOT2XRbAB853/osOTRncG0RdClUVyW43sq6U63o7IewseWu5CKgboJt3G6KTaKREo38hD1WAWuUzuEUtW3FFGtxqu26iCUG6VRY+aV9B7yQOxOybqZC1teYnV9uyqHm2VkshmfqIoAUAOyBhwO6RO6qtNpP2QTaLKdKI2UwoABOkIRRSKQnv9ECpFEppE0gDsAr8eQxyBwVA3V0UepwGqgUGzLndOY9X6G6R9Fz5iC/6JyyOLeeNlUEGsZY/CnHMbdB329fVZqHZQeCAD2KiE0Jv2pAGo+yQ32UwKQMmlFtl1qQbrNBMxubyFF00RY5ychg4aQLK29RjZi5ON+Hd8sZr62qMSTRGCOVTLJJJO10hvsFn67YyTHbsYUUuXCXeJqEZ81nueVOeMePoaGt1cUdlycCZ4jeyyA42QCtjXaSCHbhXTjbtNzPDeWmiRsU2nzWd/qVXqB5b97U2vZpox2exB5VZTL43NoRuD/W9le5kWPG06iZtiWkbNQxuPDEyXUHSkXp7NKznXITI43e5KirWyShxcdTb21H+yC3y/OL9LTeY9AbrO3ZVF0YYRot17OtETEdBwpxdW1HhDMaVzHShjnMZyQEg4OoM8u3mcur+MZjwGCGRoJb5iCg4z3k7/YD0Q7ygivMRz6KDyA5xbdXtfKWkvDiALFd1RINMr2gsGlo30hRfrkIY1poUAEnHYdq9F1PhzB/F9QbLISI4zdf5ipbqbWcux8PdHGLj+LMwGaUbgj5W+i6E3TMV0D2Y48MP5DOCr8+fw8WQRhzpCKAZyLXnn9UPSI2YsLXPkbfiB4Ox9vVebdyrrxGXqWH5ooInwyadnFnLTfdcPLga623dHldWTKgfiPk01lOksOArbuueXattK9GO3OuVFN41MkNSjYOP6vYpmwaOxHZUyR6tx8ysim8UCOQ08bNce/sV0YTBpCVc2NwmgE1J4YxwAcJARZravZRJ3NbD0QA/qtDcOYgOc3w2ngvNKuCd8Di6MgOI5qyEpJHSu1SOdI71JtRWonHx3MMMjjIzk1YJ9lqb17MbHpa5t+pC5kkUjKL2kA8WoKa2bap8ifMeA+SSV57dv2VUsEsDgyVhY7mioskLCC0kEemysknfLp11t7JrQpUtTiALNeiWxPFJ6SFUFIStNAIQdkrKAKiU6QUCAUwBaigqgf7KO5UgEwAHCxqb6cKKh9DuoG+5W+SSCSKNvhMh03ZaSXOWN1Fx0jb3QUF2mS+KCsjlOkaSbCokNvKYPog0Oe9/wAziVmP8z7qWp3qqzuUEpKLrG/qpOqSDVfnj2PuFWeE2O0vB5HBHqEWFEwyPDLAvuUcFRcKca47Jn5SgGgveGt3JU3xujoP5KjjnTLq9ASnLKZH327IhKBcVJRQANBG3ZIpKoEwaSTQTUx8oUBwpNOyipISTVBumkmoGqzuSpqCCQ2CuiY5ga4ggO4vuqogDI0EahfHqteRDJjYrHPFO1mhd0D2UVlc0OeRfJoKstLTRUoyX5EYDtJ1UD6KzNikhnLZCDe4I4KqKZHagABwobUPVS4SAsoJMHdMlF0FC90VNri3hSMzzteyrsItGt6aBK6NjCPuFdO4HwXNrSTayyfyW/VNr/K1u+xtTSzLjScL/DmPouo1gLQbXKcwi3drpdDFL5RG0bk0NlXNo3LhTQewHqr2CNsQHg/mXu6+Pt6pShuOxwZN5rNVv+xWZniP31Or1tZ7VrGOx8oDT5K3edt1Gg3kFw9lXJI/SBqsBPHm8B+t9lw+UHgH1KId6SHNbRHqqxzumchznkkB7j6hWZT4XaWwbUPMT6+iCBkb+hpA7gnlFjSXhtDir3KUYHiAu+Ubm1GSYPdvtXFKiFjf1TOprd+6gHUdX7IMpN2bvlBL5yGsYS47UN7XosDPzemYZL8Fj8eLZz2He/dcPBdE2QSPkcxzTYLeR9l6kZOLn4z8Vk51SN3Dm0frS551vFCGTBZ/84uWNrr2e69R+izwdQ8Kbx5TFkNl1GIuNOAvjdVdVke38PjY+O2WCD7gnta5nUgI3lskTY8gmzo2AFcUsY4tWqs/J/FZb5tIYHfK0CgAqQaFgqu7I3T1UeLpd5w5sDQSaAJPsq5ob3GzgtT8maMljdMf+z/qqCbO+60yhFNrGh5p3AJ7+xVl1fZVSR6txyiOXV5H7OHBP9igttFpe3dNAx7bqYtpB9FBFn1QTL33erdRtJCCQKdqKAglaky3Ggocp7bVyoL9MIaC5xLu4aNlWSTxsFDhSY/T2QKkbqywT6JeG+QEsaXBos0OEEEITr7IFSR5Uj7JVfKBN5UilSKQROyr3V2lBAQYHm3H6qZGlgQ5nnP1Vr62oKiqqUO6tdVe6rYQHXQPsVFRQVIklVkH0VD5FIPCYbQJpJ2zQoBpaLsWkUCnONmilaokCk7YoBTUVEiikrHRu8IS7Ft0fZVqoE0k7REhwgEgoHASRU9fsmHhV2lqQW62+qeoeqq1eyLCgtLwo3aipDhFWQGpgfQroZsoyOniTmiLXMBoqccumN8Z+V4/qpoVxuAmYR2IWnOf4sn+0LGDTh9VaLcXEnsqiF7KQ2CiwdymbokdkDA1uDbAs8k7LUelZOxZoeHd2uBCxCyrGSvjIpxaR6GkVF8b43Fr2kOHIUVcZXudrc6z6lIuDvmaFUM/yPoVFluOwv6K1ga6NwdftXqtLIhj45bfmdu4rPTUUk6mOHotGFKWR+U04G9SxucQ0kNsHutOBjyzOOhpIIvhVlqaXSO3PPJWhrnBhYH0y+PX3WZ2qMltEV6ps/zO3CguexwbrLhzQCpAfI7SBbvRMve5wI3A7UrDpjDgI/MSNJJ3CBn/AA7dLDcjh5iOw9FUPfv6Id4kTrcHNce55XRxekSyweKS0nnQe6luu1nK3+Cl2FHJE9z5CfMARVLG+GGNh8aNzTWxB3v3C7Mz3dOwA1pc0g81qr2Xn8zKfkykudqHY1VrGNtrVkil1Hfgeisxhj+J/ivEDCNtA3UsTFflTiOMFw5NdguzjwtiaJI4A9hbopw355WsstJJtjGDiTUcbKYQTsyXylWtxczDje+PFBdVaw6/2Wf8M3Em8V9vaCSIiK+lqqDOyWyhrJC1uvUA53lG/r6LPNXiK/GnaOHNDTuardQdNJJIZZPOTzq3tauqZ07nOx5HROo2TGNlgZJ6hajNWAg3TAPT2UCTfoptdG91a9B9+FFmrzPaAQ00Voc0uaO6gZmjgEoELe5JUw1o4AWmVfiSO+VtI8OQ2TyVchBXFLfkfsRwVb9lXJHqFjYqMchHlfsRwUF6Egf3QgadpJoBMJJoGnaimgE0IUDC24PUp8F3kOpndh4Kw2naK3ZWUM6VtQQw3tY2/crK+PS4t1Akem4ULIQHEEGr+qa0EU1vZ1Fsp05ePE+PgaW6S1QdDhvjc6CdweOGPbz9FNjJ+nj7pKT2FjtLqsem6SqBI8FFqDzfBQZ3uDXAoLidwpOYK33TFUqKiDpsqMenV5jQPf0U5NmqsNJFqKtJA4NovUdwPsqrIT1mtuVRe7J04xgYxo1fM7uVlk4CLSfyPooIhCEKokmFFMGiipiQta5tAgilUpHdRQCEIREx8oSTHASRSKSklSBITpPTfdABSHCQbXKkFA+6hafcqKAG7h7rSAWA78rM35wtjty0j0RGYHt6JHlOVpjmcw8g0VFFNriw2OUXfPKSFUMKdVW6iFJFWxHlOeQny3ZPKgw0T9Eg2z7+qyq/Ha58bvMAB2PdbW5ThjiFmprR2BWeNvhxVd2eP+VNrXOGsNOkckBVFjAK1OaSPVWxsLnDWKH0WYyWeNvRXwTSNvSaHvuoNhZDE0yu1UTTQOfqqIoGTsk0TapOzSKtKJk2S58j2u0jaweF0oOlMMzXOdbQPlIWLdNSbZ24meyNs5Blcw0GO823qpS9VyxRki8MtO2kFtfX1Xb8Bwp0c72V2FEV9Fy+oZlMkbL4M7bpg4cPVYmXs1rTFldXysmB0MrgWuNmhSwc7AbqJdZJtdTpHTfxbHTSPcxoNNLeb9V04xjHNdTpGEMNpJdcr2guHoteRkQRubG82952AFn6rm5eQ/p2WfzBIHN4kux91DH6hiC8mZpjleeOT9QuNlt26zjhZPiyOc5sLzIGmy01suTlQ/h/LJFpfd6if+F0+lwQvmkyGZRkN2RdfuFyuqZDZstxa3S1vlpbx70xWR2553Sqhzup+E93DHURfCrPouzAVjnaWtZQBG9jlRhGuUNsD6qwNY50hfI2m+nf6KDnppJ2tIaEk0DUJIw8WNnKaLQURyEHQ/auCrrUZIw8ehVbJC06X9kF4TUQbUkDQOaA3TZpvz3XoFIyHhgDB7c/ugWkt+bb2TtR/qmgEIQgE0IQCabmltWRv2BS5UDvb3RftSekBtnlDnWANqCBxlod57r0CifN7BCOCgiWuAujXqkCO6tMhcKcSWjsosYxz6dJpbXJQVOGyrCvdpa4hpLm+tUqy27LUFbwCKpUWYzXIV7gVVJxvyqE5zS0Vyo2lR9EBFNJ/wAyYSdyoIoTAJOymI/VVEBvwpaPXZTArhOvXhBDQPdRezTSt4UJeAUFaEIAs0N0ExwoqXA91FRSRaEKodptBc4AclRUmO0Pa4b0b3RVgidqA1NF972Q5pY8sJBI7g2FfkZTsuTxC1re1DgLOfmKgiQQTYpRVr5Ni0UR7qpAx/VaGEloo8FZxyrWOppobhERJuckmze5KJK1bcJOaS4k7K4NDhVbKihMK0wjsbCGw2dzsgrUhurnRsNNAo8X6qPhOumeZRUBypsBd5QoDZ2+y0x0aDOfVBKMEkNHHc+itc/zEROf4Y9VWTVgFWQQvmdTB90F0QfPpijY00OSFrix45ZhjsBcwDzOHY/VEQjii0RyOZKDuQOV0YdgGR1d2SByudrUiuIx+KMWBo8m522B/wCq6IGkVz6qMULWg00Anc0m58cLALa1o9SuVu3SKsqZkcLvzzG5u/lO4XnMqd2RKXucXe5G619SzRkMcIGW2/O/T+y5zGukcGtBJO2266YTXLGVaMHDOZNoBpo3cfZeqghZCAGXQFAXsFh6fBHiRBrT5j8xPK3k0LWM8t8NYzSM8kfyyFu/Zy42bmYpm8LIwiSzgggFdSaMTMc26JFXXC4MmDk/i5vDlDnRAO1XSYQyq+fLwm4f+Ejax52ILd1yXOB7Jzyukd5jdbWBVqrnZdpNOdq0TODdJLq+qhQN07903ve+tRsNFBINDnADZaRY1kjIhIO/dVWpGhts6+98K1gmjitrNUV7kjYqDnppJrSBNFotAJpJir349kBYr3UJIw/2crdYApjQPc7lRQZ2PLDpcrwbUZGB49D6quN5YdLkF6YSBB4UhygfCfKQA9UKBjY+qm2RzHhzaBHGyrTQMmySeShJCBkUexTBKimqHq52u/VCSFA0IQgaR3CErQQeC1Q3vblWn3UXICaMwNDpaBPDb3VFh3Km5up1nf6lPwmuHoVRXbTs3+ii6F17Aj2KmG6Hf8Kwva4bbH0QZzEWnc7pCPfc2ryLCgQQgjpA4SUyEkANt6tKyUItA77KmQkursrmtLjQ+5PAUJGsBO9+47oKqta4ciOCP8tn5vcu4WX+yALKKsc4ucXHk7quqU03Pc5oa42BxsoK6SU0qBVEUKWlLSgbXFv0U7vdV0VMcKCJ5KSZ7pKoadqKY3IHCB91pvYhlhp7KDmxNe0xuc7fcHYrUYA11OcQRybsIqqNutwG9dyBasigfPKI4u/BdstUMWQ6JzowGRsFEk1/VZrce10oEcdznaWCy29Vnj3UTpGzDt3Pqn4rxGYwaaTZUALKCYDdOout3ZtX+6uJijZojbbju55/sFGmxNIFOcRub4VY33QTaSTQG60Q5kkYDNtF+ahufus7ZCwEN2J2J7qCI6bc+JjXGKEh/ABNrfg4PiQOyMt72yP40urSFycXElyGiSNtgHfel2xO7WIpMfTDp3c51gey5Z/46Ynk5pxIWGEGdn63l3C5efnvfKfy42kjnkgfVXOkxcSTIe2YPL9gwDavT0K5ckjZCDpLfXe90xxLUL913OjYQbH+IePMflvsFg6VisyMkiUEtYLrsV6QANaABQCZ5a4MZ9P+yCd67I1AfVcHMzcvGyZWCYOY7cUQaC5ybbt07wXM6zKIsUiMAOldTiOTSWH1R8rT4sOlrW3rHC4uTkPnlc9xO5ulvHHlm5cKyrWRzNjLxFqYRzptVNaXXQsDlXHJkc0NJ8oFADal2c1F+yviHhwmU0dVtaD/AHUGEuOnn7K92VC6EwmKgD5X8kBSqyE+2yu8dzYDEyQ6Cb0q3Cwm5eq3hpb+6qfAC53hkENNIMCYQhaZNHZCEAE0IQCEIQCol+dCEFsPyqxCEDTQhQCaEIBCEIBNCEAeAkhCBlNCECSQhAJBCEETyg/MhCCuT5lE9kIVFo+VL9JQhBWefsooQgCkUIQTPyKh/wAyEIIqbOEIQMpIQo0EIQiAIQhAJjlCEEo/lcqyhCoSsH8l31CEIiA+YfVbP/QP1QhRY1N/8rP/AO4lH/Jk/wBqEKRWZMcoQqiY5Uv1hCEEDyU2oQiO90T/AMM//ct0nyO+hQhccu3WdPLyfMVWhC6YsXt3uh/ynfQLqjlCFxz7bx6U5PyP/wBhXlex+qEK+Psy6dRv/k0n0C5RQhdZ2xTb8rlAoQtIvw//ABA+hVB5QhQasLl/0U8X/qhCz9af/9k=">
            <a:extLst>
              <a:ext uri="{FF2B5EF4-FFF2-40B4-BE49-F238E27FC236}">
                <a16:creationId xmlns:a16="http://schemas.microsoft.com/office/drawing/2014/main" id="{5FF2E491-C130-4479-B09C-06433AA0A3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96F44CA-3E1C-4DDC-BF40-642BC44D8BDB}"/>
              </a:ext>
            </a:extLst>
          </p:cNvPr>
          <p:cNvSpPr txBox="1">
            <a:spLocks/>
          </p:cNvSpPr>
          <p:nvPr/>
        </p:nvSpPr>
        <p:spPr bwMode="auto">
          <a:xfrm>
            <a:off x="-381000" y="6324600"/>
            <a:ext cx="960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</a:t>
            </a:r>
            <a:r>
              <a:rPr lang="en-US" sz="1600" b="1" i="1" dirty="0">
                <a:solidFill>
                  <a:srgbClr val="800000"/>
                </a:solidFill>
              </a:rPr>
              <a:t>- Promoting Intercultural Understanding in Classrooms               </a:t>
            </a:r>
            <a:fld id="{D5409F3E-D7D7-436C-9A63-DECE9AFE2A2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0" name="Picture 9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D4AE0F08-D978-4D75-BE09-CB6D6BB0442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185AAB-2AC6-4CE9-A859-E85FC23366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4080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08332-E042-4A63-9BC6-DEABC3362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Intercultural Competence Academy </a:t>
            </a:r>
            <a:br>
              <a:rPr lang="en-US" sz="3200" dirty="0">
                <a:solidFill>
                  <a:srgbClr val="800000"/>
                </a:solidFill>
              </a:rPr>
            </a:br>
            <a:r>
              <a:rPr lang="en-US" sz="3200" dirty="0">
                <a:solidFill>
                  <a:srgbClr val="800000"/>
                </a:solidFill>
              </a:rPr>
              <a:t>			     </a:t>
            </a:r>
            <a:r>
              <a:rPr lang="en-US" sz="2400" dirty="0">
                <a:solidFill>
                  <a:srgbClr val="800000"/>
                </a:solidFill>
              </a:rPr>
              <a:t>Collaborating with School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761DA-3CA7-4F6D-9403-07F8D2ADF0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27237"/>
            <a:ext cx="8077200" cy="4525963"/>
          </a:xfrm>
        </p:spPr>
        <p:txBody>
          <a:bodyPr/>
          <a:lstStyle/>
          <a:p>
            <a:r>
              <a:rPr lang="en-US" sz="2400" dirty="0">
                <a:solidFill>
                  <a:srgbClr val="800000"/>
                </a:solidFill>
              </a:rPr>
              <a:t>Collaborating</a:t>
            </a:r>
            <a:r>
              <a:rPr lang="en-US" sz="2400" dirty="0"/>
              <a:t> with MCPS to offer seminars for teachers.</a:t>
            </a:r>
          </a:p>
          <a:p>
            <a:endParaRPr lang="en-US" sz="800" b="1" dirty="0">
              <a:solidFill>
                <a:srgbClr val="800000"/>
              </a:solidFill>
            </a:endParaRPr>
          </a:p>
          <a:p>
            <a:r>
              <a:rPr lang="en-US" sz="2400" dirty="0"/>
              <a:t>Trainings focus on the areas of pedagogy and curriculum.</a:t>
            </a:r>
          </a:p>
          <a:p>
            <a:endParaRPr lang="en-US" sz="800" b="1" dirty="0">
              <a:solidFill>
                <a:srgbClr val="800000"/>
              </a:solidFill>
            </a:endParaRPr>
          </a:p>
          <a:p>
            <a:r>
              <a:rPr lang="en-US" sz="2400" dirty="0">
                <a:solidFill>
                  <a:srgbClr val="800000"/>
                </a:solidFill>
              </a:rPr>
              <a:t>Aid</a:t>
            </a:r>
            <a:r>
              <a:rPr lang="en-US" sz="2400" b="1" dirty="0">
                <a:solidFill>
                  <a:srgbClr val="800000"/>
                </a:solidFill>
              </a:rPr>
              <a:t> </a:t>
            </a:r>
            <a:r>
              <a:rPr lang="en-US" sz="2400" dirty="0"/>
              <a:t>instructors in developing a teaching strategy that supports the changing demographic in today’s classroom. </a:t>
            </a:r>
          </a:p>
          <a:p>
            <a:endParaRPr lang="en-US" sz="800" b="1" dirty="0">
              <a:solidFill>
                <a:srgbClr val="800000"/>
              </a:solidFill>
            </a:endParaRPr>
          </a:p>
          <a:p>
            <a:r>
              <a:rPr lang="en-US" sz="2400" dirty="0">
                <a:solidFill>
                  <a:srgbClr val="800000"/>
                </a:solidFill>
              </a:rPr>
              <a:t>Assist</a:t>
            </a:r>
            <a:r>
              <a:rPr lang="en-US" sz="2400" b="1" dirty="0">
                <a:solidFill>
                  <a:srgbClr val="800000"/>
                </a:solidFill>
              </a:rPr>
              <a:t> </a:t>
            </a:r>
            <a:r>
              <a:rPr lang="en-US" sz="2400" dirty="0"/>
              <a:t>educators in infusing their courses with                      intercultural and global perspectives.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B62DC-3303-427B-A47A-118FFA006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2692D6-2511-4C08-BE2B-5424521F21A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9A0F9F2-F9C2-475A-819E-6A6352F63674}"/>
              </a:ext>
            </a:extLst>
          </p:cNvPr>
          <p:cNvSpPr txBox="1">
            <a:spLocks/>
          </p:cNvSpPr>
          <p:nvPr/>
        </p:nvSpPr>
        <p:spPr bwMode="auto">
          <a:xfrm>
            <a:off x="-381000" y="6324600"/>
            <a:ext cx="960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</a:t>
            </a:r>
            <a:r>
              <a:rPr lang="en-US" sz="1600" b="1" i="1" dirty="0">
                <a:solidFill>
                  <a:srgbClr val="800000"/>
                </a:solidFill>
              </a:rPr>
              <a:t>- Promoting Intercultural Understanding in Classrooms               </a:t>
            </a:r>
            <a:fld id="{D5409F3E-D7D7-436C-9A63-DECE9AFE2A2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7" name="Picture 6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B27F8EC3-2549-4427-9CE9-C7941BAB946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74F0C8-78AF-4CCE-9B67-161AB199FD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6490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DA26-B4DE-4D00-9346-04BD4DD7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Services for the </a:t>
            </a:r>
            <a:r>
              <a:rPr lang="en-US" sz="3200" b="1" i="1" dirty="0">
                <a:solidFill>
                  <a:srgbClr val="800000"/>
                </a:solidFill>
              </a:rPr>
              <a:t>Missoula Community</a:t>
            </a:r>
            <a:endParaRPr lang="en-US" sz="3200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99CAA-44DE-407A-B290-D7DCF1C4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" y="6245225"/>
            <a:ext cx="8229600" cy="476250"/>
          </a:xfrm>
        </p:spPr>
        <p:txBody>
          <a:bodyPr/>
          <a:lstStyle/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4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E1483D1B-3F25-4862-BA7B-029798437FC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0B9AE7-AD38-476C-94CC-F0DC5EDE49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6158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12115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DA26-B4DE-4D00-9346-04BD4DD77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Services for the </a:t>
            </a:r>
            <a:r>
              <a:rPr lang="en-US" sz="3200" b="1" i="1" dirty="0">
                <a:solidFill>
                  <a:srgbClr val="800000"/>
                </a:solidFill>
              </a:rPr>
              <a:t>Missoula Community</a:t>
            </a:r>
            <a:endParaRPr lang="en-US" sz="3200" dirty="0">
              <a:solidFill>
                <a:srgbClr val="8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A815B-BB2E-40C5-A12C-FFBB08141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2362200"/>
          </a:xfrm>
        </p:spPr>
        <p:txBody>
          <a:bodyPr/>
          <a:lstStyle/>
          <a:p>
            <a:pPr lvl="0"/>
            <a:r>
              <a:rPr lang="en-US" sz="2400" dirty="0">
                <a:solidFill>
                  <a:srgbClr val="800000"/>
                </a:solidFill>
              </a:rPr>
              <a:t>Linking</a:t>
            </a:r>
            <a:r>
              <a:rPr lang="en-US" sz="2400" dirty="0"/>
              <a:t> Missoula to the world and the world to Missoula </a:t>
            </a:r>
          </a:p>
          <a:p>
            <a:pPr lvl="0"/>
            <a:endParaRPr lang="en-US" sz="800" i="1" dirty="0">
              <a:solidFill>
                <a:srgbClr val="800000"/>
              </a:solidFill>
            </a:endParaRP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Sharing</a:t>
            </a:r>
            <a:r>
              <a:rPr lang="en-US" sz="2400" i="1" dirty="0">
                <a:solidFill>
                  <a:srgbClr val="800000"/>
                </a:solidFill>
              </a:rPr>
              <a:t> </a:t>
            </a:r>
            <a:r>
              <a:rPr lang="en-US" sz="2400" dirty="0"/>
              <a:t>diverse cultures, traditions, customs and values.</a:t>
            </a:r>
          </a:p>
          <a:p>
            <a:pPr marL="0" lvl="0" indent="0">
              <a:buNone/>
            </a:pPr>
            <a:endParaRPr lang="en-US" sz="800" i="1" dirty="0">
              <a:solidFill>
                <a:srgbClr val="800000"/>
              </a:solidFill>
            </a:endParaRP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Facilitating</a:t>
            </a:r>
            <a:r>
              <a:rPr lang="en-US" sz="2400" dirty="0"/>
              <a:t> a variety of culturally engaging public events, evening presentations/seminars, celebrations and exhibits that foster mutual understanding and respect.</a:t>
            </a:r>
          </a:p>
          <a:p>
            <a:pPr lvl="0"/>
            <a:endParaRPr lang="en-US" sz="800" dirty="0"/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Building</a:t>
            </a:r>
            <a:r>
              <a:rPr lang="en-US" sz="2400" dirty="0"/>
              <a:t> intercultural and global tolerance and understanding through various forms of art, produced by diverse artists.</a:t>
            </a:r>
          </a:p>
          <a:p>
            <a:pPr lvl="0"/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99CAA-44DE-407A-B290-D7DCF1C4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" y="6245225"/>
            <a:ext cx="8229600" cy="476250"/>
          </a:xfrm>
        </p:spPr>
        <p:txBody>
          <a:bodyPr/>
          <a:lstStyle/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Picture 4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99B70512-8781-4C5C-9231-1DD7906DC3C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B7603D-0177-472D-B5B5-D41ABF6015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6158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07996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DA26-B4DE-4D00-9346-04BD4DD77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i="1" dirty="0">
                <a:solidFill>
                  <a:srgbClr val="800000"/>
                </a:solidFill>
              </a:rPr>
              <a:t>Roxy World View Film Series </a:t>
            </a:r>
            <a:endParaRPr lang="en-US" sz="3200" dirty="0">
              <a:solidFill>
                <a:srgbClr val="8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48F74-9A3E-4A33-AC3C-9C5E7AD00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Not just films, but cultural experiences</a:t>
            </a:r>
          </a:p>
          <a:p>
            <a:endParaRPr lang="en-US" sz="800" dirty="0"/>
          </a:p>
          <a:p>
            <a:r>
              <a:rPr lang="en-US" sz="2400" dirty="0"/>
              <a:t>Made possible entirely through donations</a:t>
            </a:r>
          </a:p>
        </p:txBody>
      </p:sp>
      <p:pic>
        <p:nvPicPr>
          <p:cNvPr id="5" name="Picture 4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99B70512-8781-4C5C-9231-1DD7906DC3C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B7603D-0177-472D-B5B5-D41ABF6015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6158806"/>
            <a:ext cx="609600" cy="60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8E596C-564E-4B50-84E1-FE5B46439A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98" y="1371600"/>
            <a:ext cx="5294002" cy="3519949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CCFA7C-8115-4CBA-8D8A-1759137246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834" y="1371368"/>
            <a:ext cx="2711766" cy="4191232"/>
          </a:xfrm>
          <a:prstGeom prst="rect">
            <a:avLst/>
          </a:prstGeom>
          <a:ln w="38100">
            <a:solidFill>
              <a:srgbClr val="990033"/>
            </a:solidFill>
          </a:ln>
        </p:spPr>
      </p:pic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FCA6083E-919C-4D7E-929E-C054197D84FD}"/>
              </a:ext>
            </a:extLst>
          </p:cNvPr>
          <p:cNvSpPr txBox="1">
            <a:spLocks/>
          </p:cNvSpPr>
          <p:nvPr/>
        </p:nvSpPr>
        <p:spPr bwMode="auto">
          <a:xfrm>
            <a:off x="762000" y="6324600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40123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DA26-B4DE-4D00-9346-04BD4DD77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Collaborations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A815B-BB2E-40C5-A12C-FFBB08141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 lvl="0"/>
            <a:r>
              <a:rPr lang="en-US" sz="2400" dirty="0"/>
              <a:t>Global and Cultural Affairs proudly collaborates with the following organizations and offices:</a:t>
            </a:r>
          </a:p>
          <a:p>
            <a:pPr lvl="0"/>
            <a:endParaRPr lang="en-US" sz="800" dirty="0"/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Missoula County Public School</a:t>
            </a: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Inspired Classroom</a:t>
            </a: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Montana World Affairs Council</a:t>
            </a:r>
          </a:p>
          <a:p>
            <a:r>
              <a:rPr lang="en-US" sz="2400" dirty="0">
                <a:solidFill>
                  <a:srgbClr val="800000"/>
                </a:solidFill>
              </a:rPr>
              <a:t>Montana Word Trade Center</a:t>
            </a: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International Rescue Committee</a:t>
            </a: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Soft Landing</a:t>
            </a: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Jeannette Ranking Peace Center</a:t>
            </a:r>
          </a:p>
          <a:p>
            <a:pPr lvl="0"/>
            <a:endParaRPr lang="en-US" sz="2400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99CAA-44DE-407A-B290-D7DCF1C4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" y="6245225"/>
            <a:ext cx="8229600" cy="476250"/>
          </a:xfrm>
        </p:spPr>
        <p:txBody>
          <a:bodyPr/>
          <a:lstStyle/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Picture 4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99B70512-8781-4C5C-9231-1DD7906DC3C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B7603D-0177-472D-B5B5-D41ABF6015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6158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391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3E5D-542C-4318-8ECA-CB207195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Collaborating with the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FEC39-2DE7-4CB4-9429-29E4D1FEF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4114800"/>
            <a:ext cx="8229600" cy="644524"/>
          </a:xfrm>
        </p:spPr>
        <p:txBody>
          <a:bodyPr/>
          <a:lstStyle/>
          <a:p>
            <a:pPr lvl="0"/>
            <a:r>
              <a:rPr lang="en-US" sz="2400" dirty="0">
                <a:solidFill>
                  <a:srgbClr val="800000"/>
                </a:solidFill>
              </a:rPr>
              <a:t>Global Engagement Office</a:t>
            </a:r>
          </a:p>
          <a:p>
            <a:pPr lvl="1"/>
            <a:r>
              <a:rPr lang="en-US" sz="2000" dirty="0">
                <a:solidFill>
                  <a:srgbClr val="800000"/>
                </a:solidFill>
              </a:rPr>
              <a:t>English Language Institute</a:t>
            </a: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The Payne Family Native American Center</a:t>
            </a:r>
          </a:p>
          <a:p>
            <a:pPr lvl="0"/>
            <a:r>
              <a:rPr lang="en-US" sz="2400" dirty="0">
                <a:solidFill>
                  <a:srgbClr val="800000"/>
                </a:solidFill>
              </a:rPr>
              <a:t>Office of Academic Enrichment and Civic Engagement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41BD2-1AC9-416C-9227-D2BBC657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C60036-2F9B-434E-835D-600F8E5E12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533400"/>
            <a:ext cx="3124200" cy="3124200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1BFF1F-8165-47DE-A254-5C934BF34223}"/>
              </a:ext>
            </a:extLst>
          </p:cNvPr>
          <p:cNvSpPr txBox="1">
            <a:spLocks/>
          </p:cNvSpPr>
          <p:nvPr/>
        </p:nvSpPr>
        <p:spPr bwMode="auto">
          <a:xfrm>
            <a:off x="762000" y="624522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Picture 5" descr="http://www.artsmissoula.org/wp-content/uploads/2018/05/Global-Webpage-1-150x150.jpg">
            <a:extLst>
              <a:ext uri="{FF2B5EF4-FFF2-40B4-BE49-F238E27FC236}">
                <a16:creationId xmlns:a16="http://schemas.microsoft.com/office/drawing/2014/main" id="{A0F290DD-188A-4D4F-9E25-463E0C02CA2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" y="6172200"/>
            <a:ext cx="672922" cy="6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90EA41-4A7A-43FD-8090-A2C0C7C6CC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6158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1369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AC595-7EB0-4E5E-B24B-B636FD265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586" y="2667000"/>
            <a:ext cx="8534400" cy="11430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Training Structure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154C18-F870-44AF-A1F6-21A92DEA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2F552D-4AB0-4AE5-9665-6F9E9629B6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" y="6233882"/>
            <a:ext cx="1264280" cy="624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640076-F799-4D4F-A2CA-32D9DCD3A6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158806"/>
            <a:ext cx="609600" cy="609600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640F569-804C-40AB-8ACE-3C6D1CB55917}"/>
              </a:ext>
            </a:extLst>
          </p:cNvPr>
          <p:cNvSpPr txBox="1">
            <a:spLocks/>
          </p:cNvSpPr>
          <p:nvPr/>
        </p:nvSpPr>
        <p:spPr bwMode="auto">
          <a:xfrm>
            <a:off x="1295400" y="624522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06710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AC595-7EB0-4E5E-B24B-B636FD265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AAC&amp;U VALUE Rubric</a:t>
            </a:r>
            <a:br>
              <a:rPr lang="en-US" sz="3200" dirty="0">
                <a:solidFill>
                  <a:srgbClr val="800000"/>
                </a:solidFill>
              </a:rPr>
            </a:br>
            <a:r>
              <a:rPr lang="en-US" sz="3200" dirty="0">
                <a:solidFill>
                  <a:srgbClr val="800000"/>
                </a:solidFill>
              </a:rPr>
              <a:t>                </a:t>
            </a:r>
            <a:r>
              <a:rPr lang="en-US" sz="2800" i="1" dirty="0">
                <a:solidFill>
                  <a:srgbClr val="800000"/>
                </a:solidFill>
              </a:rPr>
              <a:t>Intercultural Knowledge and Competence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0BB8F-2D31-4E79-948C-D3BDA9715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sz="2400" b="1" dirty="0"/>
              <a:t>Definition: </a:t>
            </a:r>
            <a:r>
              <a:rPr lang="en-US" sz="2400" i="1" dirty="0"/>
              <a:t>Intercultural Knowledge and Competencies are         “ a set of cognitive, affective, and behavioral skills and characteristics that support effective and appropriate interaction in a variety of cultural contexts.”                                 						</a:t>
            </a:r>
            <a:r>
              <a:rPr lang="en-US" sz="1800" dirty="0"/>
              <a:t>Milton Bennett, 2008</a:t>
            </a:r>
          </a:p>
          <a:p>
            <a:r>
              <a:rPr lang="en-US" sz="2400" b="1" dirty="0"/>
              <a:t>Knowledge</a:t>
            </a:r>
            <a:r>
              <a:rPr lang="en-US" sz="2400" dirty="0"/>
              <a:t> – Cultural Self Awareness</a:t>
            </a:r>
          </a:p>
          <a:p>
            <a:endParaRPr lang="en-US" sz="800" b="1" dirty="0"/>
          </a:p>
          <a:p>
            <a:r>
              <a:rPr lang="en-US" sz="2400" b="1" dirty="0"/>
              <a:t>Knowledge</a:t>
            </a:r>
            <a:r>
              <a:rPr lang="en-US" sz="2400" dirty="0"/>
              <a:t> – Knowledge of Cultural Worldview Frameworks</a:t>
            </a:r>
          </a:p>
          <a:p>
            <a:endParaRPr lang="en-US" sz="800" b="1" dirty="0"/>
          </a:p>
          <a:p>
            <a:r>
              <a:rPr lang="en-US" sz="2400" b="1" dirty="0"/>
              <a:t>Skills</a:t>
            </a:r>
            <a:r>
              <a:rPr lang="en-US" sz="2400" dirty="0"/>
              <a:t> – Empathy</a:t>
            </a:r>
          </a:p>
          <a:p>
            <a:endParaRPr lang="en-US" sz="800" b="1" dirty="0"/>
          </a:p>
          <a:p>
            <a:r>
              <a:rPr lang="en-US" sz="2400" b="1" dirty="0"/>
              <a:t>Skills</a:t>
            </a:r>
            <a:r>
              <a:rPr lang="en-US" sz="2400" dirty="0"/>
              <a:t> – Verbal and Nonverbal Communication</a:t>
            </a:r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154C18-F870-44AF-A1F6-21A92DEA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2F552D-4AB0-4AE5-9665-6F9E9629B6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" y="6233882"/>
            <a:ext cx="1264280" cy="624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640076-F799-4D4F-A2CA-32D9DCD3A6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158806"/>
            <a:ext cx="609600" cy="609600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640F569-804C-40AB-8ACE-3C6D1CB55917}"/>
              </a:ext>
            </a:extLst>
          </p:cNvPr>
          <p:cNvSpPr txBox="1">
            <a:spLocks/>
          </p:cNvSpPr>
          <p:nvPr/>
        </p:nvSpPr>
        <p:spPr bwMode="auto">
          <a:xfrm>
            <a:off x="1295400" y="624522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15974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Moving from </a:t>
            </a:r>
            <a:br>
              <a:rPr lang="en-US" sz="3200" dirty="0">
                <a:solidFill>
                  <a:srgbClr val="800000"/>
                </a:solidFill>
              </a:rPr>
            </a:br>
            <a:r>
              <a:rPr lang="en-US" sz="3200" i="1" dirty="0">
                <a:solidFill>
                  <a:srgbClr val="800000"/>
                </a:solidFill>
              </a:rPr>
              <a:t>Multicultural to Intercultural Communication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6A1447E-D7E6-42AC-8A7E-A17FF88AD3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9" y="6233882"/>
            <a:ext cx="1264280" cy="6241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020D10-D7AB-4867-BC10-3587736F09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269910"/>
            <a:ext cx="476250" cy="476250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24A33C55-B456-490E-9B24-6C98CF25FC63}"/>
              </a:ext>
            </a:extLst>
          </p:cNvPr>
          <p:cNvSpPr txBox="1">
            <a:spLocks/>
          </p:cNvSpPr>
          <p:nvPr/>
        </p:nvSpPr>
        <p:spPr bwMode="auto">
          <a:xfrm>
            <a:off x="1295400" y="624522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7202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Visualizing </a:t>
            </a:r>
            <a:r>
              <a:rPr lang="en-US" sz="3200" b="1" i="1" dirty="0">
                <a:solidFill>
                  <a:srgbClr val="800000"/>
                </a:solidFill>
              </a:rPr>
              <a:t>Multicultural </a:t>
            </a:r>
            <a:r>
              <a:rPr lang="en-US" sz="3200" dirty="0">
                <a:solidFill>
                  <a:srgbClr val="800000"/>
                </a:solidFill>
              </a:rPr>
              <a:t>Communication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032" y="2928937"/>
            <a:ext cx="7388568" cy="1719263"/>
          </a:xfrm>
          <a:prstGeom prst="rect">
            <a:avLst/>
          </a:prstGeom>
          <a:ln>
            <a:solidFill>
              <a:srgbClr val="990033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F9ECAF-FA6D-41F2-8DE6-40B99306E0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" y="6233882"/>
            <a:ext cx="1264280" cy="6241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1CE711-65E4-4F2A-B20B-19730A5A0B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245225"/>
            <a:ext cx="476250" cy="476250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7040025-E516-4C74-B392-182DA8B5E547}"/>
              </a:ext>
            </a:extLst>
          </p:cNvPr>
          <p:cNvSpPr txBox="1">
            <a:spLocks/>
          </p:cNvSpPr>
          <p:nvPr/>
        </p:nvSpPr>
        <p:spPr bwMode="auto">
          <a:xfrm>
            <a:off x="1143000" y="624522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65517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Visualizing </a:t>
            </a:r>
            <a:r>
              <a:rPr lang="en-US" sz="3200" b="1" i="1" dirty="0">
                <a:solidFill>
                  <a:srgbClr val="800000"/>
                </a:solidFill>
              </a:rPr>
              <a:t>Cross-Cultural</a:t>
            </a:r>
            <a:r>
              <a:rPr lang="en-US" sz="3200" dirty="0">
                <a:solidFill>
                  <a:srgbClr val="800000"/>
                </a:solidFill>
              </a:rPr>
              <a:t> Communication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59" y="3119562"/>
            <a:ext cx="7514281" cy="1576721"/>
          </a:xfrm>
          <a:ln>
            <a:solidFill>
              <a:srgbClr val="990033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0BE951-7754-4961-9419-C99148F11E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" y="6233882"/>
            <a:ext cx="1264280" cy="6241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A0D5C2-BFB4-4E4F-B945-D07B7F59BC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245225"/>
            <a:ext cx="476250" cy="47625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54DABD8-EA4A-4489-B246-4675212593D3}"/>
              </a:ext>
            </a:extLst>
          </p:cNvPr>
          <p:cNvSpPr txBox="1">
            <a:spLocks/>
          </p:cNvSpPr>
          <p:nvPr/>
        </p:nvSpPr>
        <p:spPr bwMode="auto">
          <a:xfrm>
            <a:off x="1219200" y="624522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659660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Visualizing </a:t>
            </a:r>
            <a:r>
              <a:rPr lang="en-US" sz="3200" b="1" i="1" dirty="0">
                <a:solidFill>
                  <a:srgbClr val="800000"/>
                </a:solidFill>
              </a:rPr>
              <a:t>Intercultural</a:t>
            </a:r>
            <a:r>
              <a:rPr lang="en-US" sz="3200" dirty="0">
                <a:solidFill>
                  <a:srgbClr val="800000"/>
                </a:solidFill>
              </a:rPr>
              <a:t> Communication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172619"/>
            <a:ext cx="6939772" cy="1627981"/>
          </a:xfrm>
          <a:ln>
            <a:solidFill>
              <a:srgbClr val="990033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620F9F-C3D5-4F40-B847-CEE69B9AD6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" y="6233882"/>
            <a:ext cx="1264280" cy="6241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0F409A-82E7-4243-8484-CF53A5F219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245225"/>
            <a:ext cx="476250" cy="47625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C3B439B-88A3-4D91-BE3A-85E51D2FF01A}"/>
              </a:ext>
            </a:extLst>
          </p:cNvPr>
          <p:cNvSpPr txBox="1">
            <a:spLocks/>
          </p:cNvSpPr>
          <p:nvPr/>
        </p:nvSpPr>
        <p:spPr bwMode="auto">
          <a:xfrm>
            <a:off x="1219200" y="624522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37158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/>
          <a:lstStyle/>
          <a:p>
            <a:pPr algn="l"/>
            <a:r>
              <a:rPr lang="en-US" sz="3200" dirty="0"/>
              <a:t>How can we enhance our intercultural communication skills?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843BDB-1D07-497D-9714-9F4D5BFF49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9" y="6233882"/>
            <a:ext cx="1264280" cy="624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055FA1-FD9F-455C-A9B9-82DAFA797F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245225"/>
            <a:ext cx="476250" cy="476250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7101AD3-F971-49A4-BED3-DC4A027F5568}"/>
              </a:ext>
            </a:extLst>
          </p:cNvPr>
          <p:cNvSpPr txBox="1">
            <a:spLocks/>
          </p:cNvSpPr>
          <p:nvPr/>
        </p:nvSpPr>
        <p:spPr bwMode="auto">
          <a:xfrm>
            <a:off x="1295400" y="624522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74361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The Intercultural Learning Process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771" y="1254456"/>
            <a:ext cx="2153154" cy="461665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Ethnocentrism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11457" y="2057400"/>
            <a:ext cx="1703543" cy="461665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Awareness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3577" y="2819400"/>
            <a:ext cx="2190023" cy="461665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Understanding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52800" y="3586116"/>
            <a:ext cx="3009157" cy="461665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Acceptance/Respect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0" y="4343400"/>
            <a:ext cx="2989536" cy="461665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Appreciation/Valuing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5094828"/>
            <a:ext cx="2719655" cy="461665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Selective Adoption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90174" y="5715000"/>
            <a:ext cx="1657826" cy="461665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Adaptation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5461" y="5715000"/>
            <a:ext cx="1931939" cy="461665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Biculturalism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5715000"/>
            <a:ext cx="2308645" cy="461665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Multiculturalism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4796775" y="1807656"/>
            <a:ext cx="152400" cy="190500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4801851" y="2574942"/>
            <a:ext cx="152400" cy="190500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4804661" y="3326370"/>
            <a:ext cx="152400" cy="190500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4799652" y="4088370"/>
            <a:ext cx="152400" cy="190500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4802138" y="4834512"/>
            <a:ext cx="152400" cy="190500"/>
          </a:xfrm>
          <a:prstGeom prst="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3343512" y="5867400"/>
            <a:ext cx="237888" cy="183676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6096000" y="5867400"/>
            <a:ext cx="237888" cy="183676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>
            <a:cxnSpLocks/>
          </p:cNvCxnSpPr>
          <p:nvPr/>
        </p:nvCxnSpPr>
        <p:spPr>
          <a:xfrm flipH="1">
            <a:off x="2219087" y="5334000"/>
            <a:ext cx="1209641" cy="263647"/>
          </a:xfrm>
          <a:prstGeom prst="straightConnector1">
            <a:avLst/>
          </a:prstGeom>
          <a:ln w="381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6193A955-5CF1-43B3-B27C-8BDA13675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550" y="6292156"/>
            <a:ext cx="476250" cy="4762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39B4AF7-DEEB-4A51-85C7-8764B31C32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0" y="6208124"/>
            <a:ext cx="1264280" cy="624118"/>
          </a:xfrm>
          <a:prstGeom prst="rect">
            <a:avLst/>
          </a:prstGeom>
        </p:spPr>
      </p:pic>
      <p:sp>
        <p:nvSpPr>
          <p:cNvPr id="30" name="Slide Number Placeholder 3">
            <a:extLst>
              <a:ext uri="{FF2B5EF4-FFF2-40B4-BE49-F238E27FC236}">
                <a16:creationId xmlns:a16="http://schemas.microsoft.com/office/drawing/2014/main" id="{612F4521-C05D-412F-AAFB-2E129FB84182}"/>
              </a:ext>
            </a:extLst>
          </p:cNvPr>
          <p:cNvSpPr txBox="1">
            <a:spLocks/>
          </p:cNvSpPr>
          <p:nvPr/>
        </p:nvSpPr>
        <p:spPr bwMode="auto">
          <a:xfrm>
            <a:off x="1447800" y="6400800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1305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6" grpId="0" animBg="1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2FE15-3424-4B1B-AB05-EE0A2166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Contact and Additional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10F7B-3D2A-40C0-919F-F36998EDD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6615"/>
            <a:ext cx="8229600" cy="4525963"/>
          </a:xfrm>
        </p:spPr>
        <p:txBody>
          <a:bodyPr/>
          <a:lstStyle/>
          <a:p>
            <a:r>
              <a:rPr lang="en-US" sz="2400" dirty="0"/>
              <a:t>For more information about programming, events, please visit: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>
                <a:solidFill>
                  <a:srgbClr val="800000"/>
                </a:solidFill>
              </a:rPr>
              <a:t>Web: www.artsmissoula.org/global-cultural-affairs</a:t>
            </a:r>
          </a:p>
          <a:p>
            <a:pPr marL="0" indent="0">
              <a:buNone/>
            </a:pPr>
            <a:br>
              <a:rPr lang="en-US" sz="2400" dirty="0"/>
            </a:br>
            <a:r>
              <a:rPr lang="en-US" sz="2400" dirty="0"/>
              <a:t>For questions and follow-up, please contact:</a:t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000" dirty="0">
                <a:solidFill>
                  <a:srgbClr val="800000"/>
                </a:solidFill>
              </a:rPr>
              <a:t>Dr. Udo </a:t>
            </a:r>
            <a:r>
              <a:rPr lang="en-US" sz="2000" dirty="0" err="1">
                <a:solidFill>
                  <a:srgbClr val="800000"/>
                </a:solidFill>
              </a:rPr>
              <a:t>Fluck</a:t>
            </a:r>
            <a:br>
              <a:rPr lang="en-US" sz="2000" dirty="0">
                <a:solidFill>
                  <a:srgbClr val="800000"/>
                </a:solidFill>
              </a:rPr>
            </a:br>
            <a:r>
              <a:rPr lang="en-US" sz="2000" dirty="0">
                <a:solidFill>
                  <a:srgbClr val="800000"/>
                </a:solidFill>
              </a:rPr>
              <a:t>	Director, Global and Cultural Affairs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800000"/>
                </a:solidFill>
              </a:rPr>
              <a:t>	Mail: globalandculturalaffairs@artsmissoula.org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800000"/>
                </a:solidFill>
              </a:rPr>
              <a:t>	Web: www.artsmissoula.org/global-cultural-affairs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800000"/>
                </a:solidFill>
              </a:rPr>
              <a:t>	PO Box 7662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800000"/>
                </a:solidFill>
              </a:rPr>
              <a:t>	Missoula, MT 59807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800000"/>
                </a:solidFill>
              </a:rPr>
              <a:t>	Phone: 406.541.0860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1C0F94-97A1-4C9B-AF8A-A9414E7D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8E572B-A132-407A-84A0-20AFE157DE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196368"/>
            <a:ext cx="572037" cy="5720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166E1D-C0CB-41D8-832C-329A83F69D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4783"/>
            <a:ext cx="1264280" cy="624118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089C2C1-743F-4125-B449-637E92714C87}"/>
              </a:ext>
            </a:extLst>
          </p:cNvPr>
          <p:cNvSpPr txBox="1">
            <a:spLocks/>
          </p:cNvSpPr>
          <p:nvPr/>
        </p:nvSpPr>
        <p:spPr bwMode="auto">
          <a:xfrm>
            <a:off x="1143000" y="624522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91375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B0BDD-C04C-47AD-9BD0-85AF4DF35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857500"/>
            <a:ext cx="8229600" cy="1143000"/>
          </a:xfrm>
        </p:spPr>
        <p:txBody>
          <a:bodyPr/>
          <a:lstStyle/>
          <a:p>
            <a:r>
              <a:rPr lang="en-US" sz="3200" dirty="0">
                <a:solidFill>
                  <a:srgbClr val="800000"/>
                </a:solidFill>
              </a:rPr>
              <a:t>Q and A</a:t>
            </a:r>
            <a:br>
              <a:rPr lang="en-US" sz="3200" dirty="0">
                <a:solidFill>
                  <a:srgbClr val="800000"/>
                </a:solidFill>
              </a:rPr>
            </a:br>
            <a:endParaRPr lang="en-US" sz="3200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296D0-3140-4FDB-B6BD-1EEF12731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5ADAF5-EBB5-4165-8E72-F6E70AED32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158806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6CF79-DCF5-4EBA-98CC-C31553502A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4783"/>
            <a:ext cx="1264280" cy="624118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1B24DE69-4529-4218-A22A-BE08675B7210}"/>
              </a:ext>
            </a:extLst>
          </p:cNvPr>
          <p:cNvSpPr txBox="1">
            <a:spLocks/>
          </p:cNvSpPr>
          <p:nvPr/>
        </p:nvSpPr>
        <p:spPr bwMode="auto">
          <a:xfrm>
            <a:off x="1219200" y="624522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688008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B0BDD-C04C-47AD-9BD0-85AF4DF35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857500"/>
            <a:ext cx="8229600" cy="1143000"/>
          </a:xfrm>
        </p:spPr>
        <p:txBody>
          <a:bodyPr/>
          <a:lstStyle/>
          <a:p>
            <a:r>
              <a:rPr lang="en-US" sz="3200" dirty="0"/>
              <a:t>Thank You </a:t>
            </a:r>
            <a:br>
              <a:rPr lang="en-US" sz="3200" dirty="0"/>
            </a:br>
            <a:br>
              <a:rPr lang="en-US" sz="3200" dirty="0"/>
            </a:br>
            <a:r>
              <a:rPr lang="en-US" sz="1800" dirty="0"/>
              <a:t>for your 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Interest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296D0-3140-4FDB-B6BD-1EEF12731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09F3E-D7D7-436C-9A63-DECE9AFE2A2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5ADAF5-EBB5-4165-8E72-F6E70AED32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158806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6CF79-DCF5-4EBA-98CC-C31553502A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4783"/>
            <a:ext cx="1264280" cy="624118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1B24DE69-4529-4218-A22A-BE08675B7210}"/>
              </a:ext>
            </a:extLst>
          </p:cNvPr>
          <p:cNvSpPr txBox="1">
            <a:spLocks/>
          </p:cNvSpPr>
          <p:nvPr/>
        </p:nvSpPr>
        <p:spPr bwMode="auto">
          <a:xfrm>
            <a:off x="1219200" y="624522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srgbClr val="800000"/>
                </a:solidFill>
              </a:rPr>
              <a:t>Global and Cultural Affairs  </a:t>
            </a:r>
            <a:r>
              <a:rPr lang="en-US" sz="1600" b="1" i="1" dirty="0">
                <a:solidFill>
                  <a:srgbClr val="800000"/>
                </a:solidFill>
              </a:rPr>
              <a:t>- Fostering Dialogue for an Inclusive Community                     </a:t>
            </a:r>
            <a:fld id="{D5409F3E-D7D7-436C-9A63-DECE9AFE2A2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25043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LS Master">
  <a:themeElements>
    <a:clrScheme name="MLS Master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MLS Master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LS Master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S Master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S Master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S Master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S Master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S Master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S Master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LS Master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LS Master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8226</TotalTime>
  <Words>1042</Words>
  <Application>Microsoft Office PowerPoint</Application>
  <PresentationFormat>On-screen Show (4:3)</PresentationFormat>
  <Paragraphs>257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Calibri</vt:lpstr>
      <vt:lpstr>Garamond</vt:lpstr>
      <vt:lpstr>Times New Roman</vt:lpstr>
      <vt:lpstr>Wingdings</vt:lpstr>
      <vt:lpstr>Default Design</vt:lpstr>
      <vt:lpstr>Custom Design</vt:lpstr>
      <vt:lpstr>2_Custom Design</vt:lpstr>
      <vt:lpstr>MLS Master</vt:lpstr>
      <vt:lpstr>1_Custom Design</vt:lpstr>
      <vt:lpstr>PowerPoint Presentation</vt:lpstr>
      <vt:lpstr>Global and Cultural Affairs</vt:lpstr>
      <vt:lpstr>Global and Cultural Affairs</vt:lpstr>
      <vt:lpstr>Services for Missoula            </vt:lpstr>
      <vt:lpstr>Services for Sister City Partnerships</vt:lpstr>
      <vt:lpstr>Sister City Partnerships                                       A Strategic Approach</vt:lpstr>
      <vt:lpstr>CLIP Offers Opportunities in Two Areas</vt:lpstr>
      <vt:lpstr>Services for City and County Employees</vt:lpstr>
      <vt:lpstr>Services for City and County Employees</vt:lpstr>
      <vt:lpstr>Services for Missoula County Public Schools (Kindergarten -12th Grade)</vt:lpstr>
      <vt:lpstr>Services for Missoula County Public Schools (K-12)</vt:lpstr>
      <vt:lpstr>Intercultural Competence for Students          Schools 2018 - 2019</vt:lpstr>
      <vt:lpstr>Professional Development for Teachers</vt:lpstr>
      <vt:lpstr>Intercultural Competence Academy          Collaborating with School Leadership</vt:lpstr>
      <vt:lpstr>Services for the Missoula Community</vt:lpstr>
      <vt:lpstr>Services for the Missoula Community</vt:lpstr>
      <vt:lpstr>Roxy World View Film Series </vt:lpstr>
      <vt:lpstr>Collaborations</vt:lpstr>
      <vt:lpstr>Collaborating with the</vt:lpstr>
      <vt:lpstr>Training Structure</vt:lpstr>
      <vt:lpstr>AAC&amp;U VALUE Rubric                 Intercultural Knowledge and Competence</vt:lpstr>
      <vt:lpstr>Moving from  Multicultural to Intercultural Communication</vt:lpstr>
      <vt:lpstr>Visualizing Multicultural Communication</vt:lpstr>
      <vt:lpstr>Visualizing Cross-Cultural Communication</vt:lpstr>
      <vt:lpstr>Visualizing Intercultural Communication</vt:lpstr>
      <vt:lpstr>How can we enhance our intercultural communication skills?</vt:lpstr>
      <vt:lpstr>The Intercultural Learning Process</vt:lpstr>
      <vt:lpstr>Contact and Additional Information</vt:lpstr>
      <vt:lpstr>Q and A </vt:lpstr>
      <vt:lpstr>Thank You   for your   Interest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Fluck, Udo</dc:creator>
  <cp:lastModifiedBy>Nikhil Rajan</cp:lastModifiedBy>
  <cp:revision>555</cp:revision>
  <cp:lastPrinted>2018-08-06T21:43:11Z</cp:lastPrinted>
  <dcterms:created xsi:type="dcterms:W3CDTF">1601-01-01T00:00:00Z</dcterms:created>
  <dcterms:modified xsi:type="dcterms:W3CDTF">2019-03-22T20:22:48Z</dcterms:modified>
</cp:coreProperties>
</file>