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291" autoAdjust="0"/>
  </p:normalViewPr>
  <p:slideViewPr>
    <p:cSldViewPr>
      <p:cViewPr varScale="1">
        <p:scale>
          <a:sx n="73" d="100"/>
          <a:sy n="73" d="100"/>
        </p:scale>
        <p:origin x="-79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F7BFC5-D0DB-461F-8F0B-D3ED869779A6}" type="datetimeFigureOut">
              <a:rPr lang="en-NZ" smtClean="0"/>
              <a:t>19/03/2019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91275-9C41-4428-AF7D-655C13D7947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1514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smtClean="0"/>
              <a:t>About 18% of NZ trade within 5,000 km (goods + services, exports</a:t>
            </a:r>
            <a:r>
              <a:rPr lang="en-NZ" baseline="0" dirty="0" smtClean="0"/>
              <a:t> + imports). About 14% of goods trade within 5,000km.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625F8-47FF-4F95-9016-ED44843F0AE8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36439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smtClean="0"/>
              <a:t>Distance is the single biggest barrier to NZ trade with the rest of the world. </a:t>
            </a:r>
          </a:p>
          <a:p>
            <a:r>
              <a:rPr lang="en-NZ" dirty="0" smtClean="0"/>
              <a:t>Small economy emphasises the need for international trade.</a:t>
            </a:r>
            <a:r>
              <a:rPr lang="en-NZ" baseline="0" dirty="0" smtClean="0"/>
              <a:t> 20 odd cities in China with greater population than NZ</a:t>
            </a:r>
          </a:p>
          <a:p>
            <a:r>
              <a:rPr lang="en-NZ" baseline="0" dirty="0" smtClean="0"/>
              <a:t>Tyranny of distance not improving. </a:t>
            </a:r>
          </a:p>
          <a:p>
            <a:r>
              <a:rPr lang="en-NZ" baseline="0" dirty="0" smtClean="0"/>
              <a:t>Flat world = Pangaea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625F8-47FF-4F95-9016-ED44843F0AE8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0317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quasi-natural experiment in Japan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reduction in search costs.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Firms find new suppliers in areas with new stations.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effects are strongest in industries with many purchased inputs.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Affected firms increase sales and productivity.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625F8-47FF-4F95-9016-ED44843F0AE8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03176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2001-AFDD-4B25-8CE1-41BD300D7DF9}" type="datetimeFigureOut">
              <a:rPr lang="en-NZ" smtClean="0"/>
              <a:t>19/03/2019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D2CA-AABC-48CB-924A-64BD591A4A7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2969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2001-AFDD-4B25-8CE1-41BD300D7DF9}" type="datetimeFigureOut">
              <a:rPr lang="en-NZ" smtClean="0"/>
              <a:t>19/03/2019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D2CA-AABC-48CB-924A-64BD591A4A7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64063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2001-AFDD-4B25-8CE1-41BD300D7DF9}" type="datetimeFigureOut">
              <a:rPr lang="en-NZ" smtClean="0"/>
              <a:t>19/03/2019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D2CA-AABC-48CB-924A-64BD591A4A7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7103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2001-AFDD-4B25-8CE1-41BD300D7DF9}" type="datetimeFigureOut">
              <a:rPr lang="en-NZ" smtClean="0"/>
              <a:t>19/03/2019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D2CA-AABC-48CB-924A-64BD591A4A7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5168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2001-AFDD-4B25-8CE1-41BD300D7DF9}" type="datetimeFigureOut">
              <a:rPr lang="en-NZ" smtClean="0"/>
              <a:t>19/03/2019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D2CA-AABC-48CB-924A-64BD591A4A7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0232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2001-AFDD-4B25-8CE1-41BD300D7DF9}" type="datetimeFigureOut">
              <a:rPr lang="en-NZ" smtClean="0"/>
              <a:t>19/03/2019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D2CA-AABC-48CB-924A-64BD591A4A7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79662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2001-AFDD-4B25-8CE1-41BD300D7DF9}" type="datetimeFigureOut">
              <a:rPr lang="en-NZ" smtClean="0"/>
              <a:t>19/03/2019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D2CA-AABC-48CB-924A-64BD591A4A7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9238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2001-AFDD-4B25-8CE1-41BD300D7DF9}" type="datetimeFigureOut">
              <a:rPr lang="en-NZ" smtClean="0"/>
              <a:t>19/03/2019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D2CA-AABC-48CB-924A-64BD591A4A7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93209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2001-AFDD-4B25-8CE1-41BD300D7DF9}" type="datetimeFigureOut">
              <a:rPr lang="en-NZ" smtClean="0"/>
              <a:t>19/03/2019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D2CA-AABC-48CB-924A-64BD591A4A7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70287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2001-AFDD-4B25-8CE1-41BD300D7DF9}" type="datetimeFigureOut">
              <a:rPr lang="en-NZ" smtClean="0"/>
              <a:t>19/03/2019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D2CA-AABC-48CB-924A-64BD591A4A7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91135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2001-AFDD-4B25-8CE1-41BD300D7DF9}" type="datetimeFigureOut">
              <a:rPr lang="en-NZ" smtClean="0"/>
              <a:t>19/03/2019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D2CA-AABC-48CB-924A-64BD591A4A7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10549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2001-AFDD-4B25-8CE1-41BD300D7DF9}" type="datetimeFigureOut">
              <a:rPr lang="en-NZ" smtClean="0"/>
              <a:t>19/03/2019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8D2CA-AABC-48CB-924A-64BD591A4A7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5597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95536" y="188640"/>
            <a:ext cx="7992888" cy="588322"/>
          </a:xfrm>
          <a:prstGeom prst="rect">
            <a:avLst/>
          </a:prstGeom>
        </p:spPr>
        <p:txBody>
          <a:bodyPr vert="horz" wrap="square" lIns="0" tIns="33992" rIns="0" bIns="0" rtlCol="0">
            <a:spAutoFit/>
          </a:bodyPr>
          <a:lstStyle/>
          <a:p>
            <a:pPr marL="25179" algn="l">
              <a:spcBef>
                <a:spcPts val="268"/>
              </a:spcBef>
            </a:pPr>
            <a:r>
              <a:rPr lang="en-NZ" sz="3600" spc="-99" dirty="0" smtClean="0"/>
              <a:t>Within 5,000 </a:t>
            </a:r>
            <a:r>
              <a:rPr lang="en-NZ" sz="3600" spc="-99" dirty="0" smtClean="0"/>
              <a:t>km </a:t>
            </a:r>
            <a:r>
              <a:rPr lang="en-NZ" sz="3600" spc="-99" dirty="0" smtClean="0"/>
              <a:t>of New Zealand</a:t>
            </a:r>
            <a:endParaRPr sz="3600" spc="-50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22029"/>
            <a:ext cx="6048672" cy="6035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281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536" y="178187"/>
            <a:ext cx="6831247" cy="588322"/>
          </a:xfrm>
          <a:prstGeom prst="rect">
            <a:avLst/>
          </a:prstGeom>
        </p:spPr>
        <p:txBody>
          <a:bodyPr vert="horz" wrap="square" lIns="0" tIns="33992" rIns="0" bIns="0" rtlCol="0">
            <a:spAutoFit/>
          </a:bodyPr>
          <a:lstStyle/>
          <a:p>
            <a:pPr marL="25179" algn="l">
              <a:spcBef>
                <a:spcPts val="268"/>
              </a:spcBef>
            </a:pPr>
            <a:r>
              <a:rPr sz="3600" spc="-99" dirty="0" smtClean="0"/>
              <a:t>Distance </a:t>
            </a:r>
            <a:r>
              <a:rPr lang="en-NZ" sz="3600" spc="-69" dirty="0" smtClean="0"/>
              <a:t>effect on trade</a:t>
            </a:r>
            <a:endParaRPr sz="3600" spc="-50" dirty="0"/>
          </a:p>
        </p:txBody>
      </p:sp>
      <p:sp>
        <p:nvSpPr>
          <p:cNvPr id="3" name="object 3"/>
          <p:cNvSpPr/>
          <p:nvPr/>
        </p:nvSpPr>
        <p:spPr>
          <a:xfrm>
            <a:off x="533020" y="1067291"/>
            <a:ext cx="8073810" cy="45300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7846" y="5967481"/>
            <a:ext cx="5354152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79">
              <a:lnSpc>
                <a:spcPts val="2577"/>
              </a:lnSpc>
            </a:pPr>
            <a:r>
              <a:rPr sz="2100" spc="-99" dirty="0">
                <a:latin typeface="Tahoma"/>
                <a:cs typeface="Tahoma"/>
              </a:rPr>
              <a:t>Source: </a:t>
            </a:r>
            <a:r>
              <a:rPr sz="2100" spc="-10" dirty="0">
                <a:latin typeface="Tahoma"/>
                <a:cs typeface="Tahoma"/>
              </a:rPr>
              <a:t>Keith </a:t>
            </a:r>
            <a:r>
              <a:rPr sz="2100" spc="-99" dirty="0">
                <a:latin typeface="Tahoma"/>
                <a:cs typeface="Tahoma"/>
              </a:rPr>
              <a:t>Head </a:t>
            </a:r>
            <a:r>
              <a:rPr sz="2100" spc="-109" dirty="0">
                <a:latin typeface="Tahoma"/>
                <a:cs typeface="Tahoma"/>
              </a:rPr>
              <a:t>and </a:t>
            </a:r>
            <a:r>
              <a:rPr sz="2100" spc="-50" dirty="0">
                <a:latin typeface="Tahoma"/>
                <a:cs typeface="Tahoma"/>
              </a:rPr>
              <a:t>Thierry </a:t>
            </a:r>
            <a:r>
              <a:rPr sz="2100" spc="-89" dirty="0">
                <a:latin typeface="Tahoma"/>
                <a:cs typeface="Tahoma"/>
              </a:rPr>
              <a:t>Mayer</a:t>
            </a:r>
            <a:r>
              <a:rPr sz="2100" spc="-159" dirty="0">
                <a:latin typeface="Tahoma"/>
                <a:cs typeface="Tahoma"/>
              </a:rPr>
              <a:t> </a:t>
            </a:r>
            <a:r>
              <a:rPr sz="2100" spc="-79" dirty="0">
                <a:latin typeface="Tahoma"/>
                <a:cs typeface="Tahoma"/>
              </a:rPr>
              <a:t>(2013)</a:t>
            </a:r>
            <a:endParaRPr sz="21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6753376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536" y="178187"/>
            <a:ext cx="6831247" cy="588322"/>
          </a:xfrm>
          <a:prstGeom prst="rect">
            <a:avLst/>
          </a:prstGeom>
        </p:spPr>
        <p:txBody>
          <a:bodyPr vert="horz" wrap="square" lIns="0" tIns="33992" rIns="0" bIns="0" rtlCol="0">
            <a:spAutoFit/>
          </a:bodyPr>
          <a:lstStyle/>
          <a:p>
            <a:pPr marL="25179" algn="l">
              <a:spcBef>
                <a:spcPts val="268"/>
              </a:spcBef>
            </a:pPr>
            <a:r>
              <a:rPr lang="en-NZ" sz="3600" spc="-99" dirty="0" smtClean="0"/>
              <a:t>Buyers, sellers and productivity</a:t>
            </a:r>
            <a:endParaRPr sz="3600" spc="-50" dirty="0"/>
          </a:p>
        </p:txBody>
      </p:sp>
      <p:sp>
        <p:nvSpPr>
          <p:cNvPr id="4" name="object 4"/>
          <p:cNvSpPr txBox="1"/>
          <p:nvPr/>
        </p:nvSpPr>
        <p:spPr>
          <a:xfrm>
            <a:off x="247846" y="5967481"/>
            <a:ext cx="5354152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79">
              <a:lnSpc>
                <a:spcPts val="2577"/>
              </a:lnSpc>
            </a:pPr>
            <a:r>
              <a:rPr sz="2100" spc="-99" dirty="0">
                <a:latin typeface="Tahoma"/>
                <a:cs typeface="Tahoma"/>
              </a:rPr>
              <a:t>Source: </a:t>
            </a:r>
            <a:r>
              <a:rPr lang="en-NZ" sz="2100" spc="-10" dirty="0" smtClean="0">
                <a:latin typeface="Tahoma"/>
                <a:cs typeface="Tahoma"/>
              </a:rPr>
              <a:t>Bernard, </a:t>
            </a:r>
            <a:r>
              <a:rPr lang="en-NZ" sz="2100" spc="-10" dirty="0" err="1" smtClean="0">
                <a:latin typeface="Tahoma"/>
                <a:cs typeface="Tahoma"/>
              </a:rPr>
              <a:t>Maxnes</a:t>
            </a:r>
            <a:r>
              <a:rPr lang="en-NZ" sz="2100" spc="-10" dirty="0" smtClean="0">
                <a:latin typeface="Tahoma"/>
                <a:cs typeface="Tahoma"/>
              </a:rPr>
              <a:t> and Saito </a:t>
            </a:r>
            <a:r>
              <a:rPr sz="2100" spc="-79" dirty="0" smtClean="0">
                <a:latin typeface="Tahoma"/>
                <a:cs typeface="Tahoma"/>
              </a:rPr>
              <a:t>(201</a:t>
            </a:r>
            <a:r>
              <a:rPr lang="en-NZ" sz="2100" spc="-79" dirty="0" smtClean="0">
                <a:latin typeface="Tahoma"/>
                <a:cs typeface="Tahoma"/>
              </a:rPr>
              <a:t>8</a:t>
            </a:r>
            <a:r>
              <a:rPr sz="2100" spc="-79" dirty="0" smtClean="0">
                <a:latin typeface="Tahoma"/>
                <a:cs typeface="Tahoma"/>
              </a:rPr>
              <a:t>)</a:t>
            </a:r>
            <a:endParaRPr sz="2100" dirty="0">
              <a:latin typeface="Tahoma"/>
              <a:cs typeface="Tahom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14123"/>
            <a:ext cx="7344816" cy="47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95379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150</Words>
  <Application>Microsoft Office PowerPoint</Application>
  <PresentationFormat>On-screen Show (4:3)</PresentationFormat>
  <Paragraphs>18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Within 5,000 km of New Zealand</vt:lpstr>
      <vt:lpstr>Distance effect on trade</vt:lpstr>
      <vt:lpstr>Buyers, sellers and productivity</vt:lpstr>
    </vt:vector>
  </TitlesOfParts>
  <Company>Ministry of Foreign Affairs and Trade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Within 5,000 km of Palmerston North</dc:title>
  <dc:creator>BAILEY, Peter (ECO)</dc:creator>
  <cp:lastModifiedBy>BAILEY, Peter (ECO)</cp:lastModifiedBy>
  <cp:revision>3</cp:revision>
  <dcterms:created xsi:type="dcterms:W3CDTF">2019-03-19T03:46:28Z</dcterms:created>
  <dcterms:modified xsi:type="dcterms:W3CDTF">2019-03-19T04:06:35Z</dcterms:modified>
</cp:coreProperties>
</file>